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tiff" ContentType="image/tiff"/>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74" r:id="rId3"/>
    <p:sldMasterId id="2147483687" r:id="rId4"/>
  </p:sldMasterIdLst>
  <p:notesMasterIdLst>
    <p:notesMasterId r:id="rId48"/>
  </p:notesMasterIdLst>
  <p:sldIdLst>
    <p:sldId id="256" r:id="rId5"/>
    <p:sldId id="293" r:id="rId6"/>
    <p:sldId id="375" r:id="rId7"/>
    <p:sldId id="369" r:id="rId8"/>
    <p:sldId id="364" r:id="rId9"/>
    <p:sldId id="363" r:id="rId10"/>
    <p:sldId id="291" r:id="rId11"/>
    <p:sldId id="403" r:id="rId12"/>
    <p:sldId id="314" r:id="rId13"/>
    <p:sldId id="307" r:id="rId14"/>
    <p:sldId id="294" r:id="rId15"/>
    <p:sldId id="298" r:id="rId16"/>
    <p:sldId id="297" r:id="rId17"/>
    <p:sldId id="318" r:id="rId18"/>
    <p:sldId id="378" r:id="rId19"/>
    <p:sldId id="376" r:id="rId20"/>
    <p:sldId id="380" r:id="rId21"/>
    <p:sldId id="377" r:id="rId22"/>
    <p:sldId id="335" r:id="rId23"/>
    <p:sldId id="381" r:id="rId24"/>
    <p:sldId id="382" r:id="rId25"/>
    <p:sldId id="334" r:id="rId26"/>
    <p:sldId id="299" r:id="rId27"/>
    <p:sldId id="365" r:id="rId28"/>
    <p:sldId id="303" r:id="rId29"/>
    <p:sldId id="315" r:id="rId30"/>
    <p:sldId id="362"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Lst>
  <p:sldSz cx="9144000" cy="6858000" type="screen4x3"/>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Phillips" initials="" lastIdx="19" clrIdx="0"/>
  <p:cmAuthor id="1" name="schalla"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84134" autoAdjust="0"/>
  </p:normalViewPr>
  <p:slideViewPr>
    <p:cSldViewPr snapToGrid="0" snapToObjects="1">
      <p:cViewPr varScale="1">
        <p:scale>
          <a:sx n="97" d="100"/>
          <a:sy n="97" d="100"/>
        </p:scale>
        <p:origin x="-1464" y="-102"/>
      </p:cViewPr>
      <p:guideLst>
        <p:guide orient="horz" pos="2160"/>
        <p:guide pos="2880"/>
      </p:guideLst>
    </p:cSldViewPr>
  </p:slideViewPr>
  <p:outlineViewPr>
    <p:cViewPr>
      <p:scale>
        <a:sx n="33" d="100"/>
        <a:sy n="33" d="100"/>
      </p:scale>
      <p:origin x="0" y="12036"/>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ABA703-C2FA-4FCA-A7E6-79DDEA10C94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B79DD45-4C62-4AC1-A724-E390C3989FA1}">
      <dgm:prSet phldrT="[Text]"/>
      <dgm:spPr/>
      <dgm:t>
        <a:bodyPr/>
        <a:lstStyle/>
        <a:p>
          <a:r>
            <a:rPr lang="en-US" dirty="0" smtClean="0"/>
            <a:t>Databases</a:t>
          </a:r>
          <a:endParaRPr lang="en-US" dirty="0"/>
        </a:p>
      </dgm:t>
    </dgm:pt>
    <dgm:pt modelId="{5BAA7983-C347-4D6B-84A8-F40D2FF23019}" type="parTrans" cxnId="{EAB3C35C-F9B4-4E27-86E7-09DE76B85E0E}">
      <dgm:prSet/>
      <dgm:spPr/>
      <dgm:t>
        <a:bodyPr/>
        <a:lstStyle/>
        <a:p>
          <a:endParaRPr lang="en-US"/>
        </a:p>
      </dgm:t>
    </dgm:pt>
    <dgm:pt modelId="{74388508-3BDE-4561-A164-E3EBACB482D5}" type="sibTrans" cxnId="{EAB3C35C-F9B4-4E27-86E7-09DE76B85E0E}">
      <dgm:prSet/>
      <dgm:spPr/>
      <dgm:t>
        <a:bodyPr/>
        <a:lstStyle/>
        <a:p>
          <a:endParaRPr lang="en-US"/>
        </a:p>
      </dgm:t>
    </dgm:pt>
    <dgm:pt modelId="{3BC0A8EA-7D0D-44DE-9BFE-7353394CE57A}">
      <dgm:prSet phldrT="[Text]"/>
      <dgm:spPr/>
      <dgm:t>
        <a:bodyPr/>
        <a:lstStyle/>
        <a:p>
          <a:r>
            <a:rPr lang="en-US" dirty="0" smtClean="0"/>
            <a:t>SQLite</a:t>
          </a:r>
          <a:endParaRPr lang="en-US" dirty="0"/>
        </a:p>
      </dgm:t>
    </dgm:pt>
    <dgm:pt modelId="{F497486B-7E69-4AF9-BCC5-75F693DEE11F}" type="parTrans" cxnId="{CF735292-590B-4B27-92FB-61350E395D1B}">
      <dgm:prSet/>
      <dgm:spPr/>
      <dgm:t>
        <a:bodyPr/>
        <a:lstStyle/>
        <a:p>
          <a:endParaRPr lang="en-US"/>
        </a:p>
      </dgm:t>
    </dgm:pt>
    <dgm:pt modelId="{ADC3C4F8-9297-4AB6-AE71-C83FC69A1583}" type="sibTrans" cxnId="{CF735292-590B-4B27-92FB-61350E395D1B}">
      <dgm:prSet/>
      <dgm:spPr/>
      <dgm:t>
        <a:bodyPr/>
        <a:lstStyle/>
        <a:p>
          <a:endParaRPr lang="en-US"/>
        </a:p>
      </dgm:t>
    </dgm:pt>
    <dgm:pt modelId="{D684B373-530E-48C9-B680-9C03A3ADD8FA}">
      <dgm:prSet phldrT="[Text]"/>
      <dgm:spPr/>
      <dgm:t>
        <a:bodyPr/>
        <a:lstStyle/>
        <a:p>
          <a:r>
            <a:rPr lang="en-US" dirty="0" smtClean="0"/>
            <a:t>MySQL</a:t>
          </a:r>
        </a:p>
      </dgm:t>
    </dgm:pt>
    <dgm:pt modelId="{19392392-2399-4519-A9A1-B7C736A4EF78}" type="parTrans" cxnId="{FA1051C9-A993-42C2-85BC-5F4B41B9D5B3}">
      <dgm:prSet/>
      <dgm:spPr/>
      <dgm:t>
        <a:bodyPr/>
        <a:lstStyle/>
        <a:p>
          <a:endParaRPr lang="en-US"/>
        </a:p>
      </dgm:t>
    </dgm:pt>
    <dgm:pt modelId="{04E3D087-6650-42CF-A189-D52C943D4225}" type="sibTrans" cxnId="{FA1051C9-A993-42C2-85BC-5F4B41B9D5B3}">
      <dgm:prSet/>
      <dgm:spPr/>
      <dgm:t>
        <a:bodyPr/>
        <a:lstStyle/>
        <a:p>
          <a:endParaRPr lang="en-US"/>
        </a:p>
      </dgm:t>
    </dgm:pt>
    <dgm:pt modelId="{7CC2210D-C70C-4B6C-A484-1D2DF612A10E}">
      <dgm:prSet phldrT="[Text]"/>
      <dgm:spPr/>
      <dgm:t>
        <a:bodyPr/>
        <a:lstStyle/>
        <a:p>
          <a:r>
            <a:rPr lang="en-US" dirty="0" smtClean="0"/>
            <a:t>Security</a:t>
          </a:r>
          <a:endParaRPr lang="en-US" dirty="0"/>
        </a:p>
      </dgm:t>
    </dgm:pt>
    <dgm:pt modelId="{C5AC7AD9-ECF5-4A40-B5CF-84C4CEA3CE61}" type="parTrans" cxnId="{22C270DA-FAEF-4523-B06F-8043952194DD}">
      <dgm:prSet/>
      <dgm:spPr/>
      <dgm:t>
        <a:bodyPr/>
        <a:lstStyle/>
        <a:p>
          <a:endParaRPr lang="en-US"/>
        </a:p>
      </dgm:t>
    </dgm:pt>
    <dgm:pt modelId="{B7E1AAFA-585B-42D8-BA47-82AC935F0995}" type="sibTrans" cxnId="{22C270DA-FAEF-4523-B06F-8043952194DD}">
      <dgm:prSet/>
      <dgm:spPr/>
      <dgm:t>
        <a:bodyPr/>
        <a:lstStyle/>
        <a:p>
          <a:endParaRPr lang="en-US"/>
        </a:p>
      </dgm:t>
    </dgm:pt>
    <dgm:pt modelId="{527EA72A-4EE6-4B0D-9376-4119FC356D2A}">
      <dgm:prSet phldrT="[Text]"/>
      <dgm:spPr/>
      <dgm:t>
        <a:bodyPr/>
        <a:lstStyle/>
        <a:p>
          <a:r>
            <a:rPr lang="en-US" dirty="0" err="1" smtClean="0"/>
            <a:t>IPTables</a:t>
          </a:r>
          <a:endParaRPr lang="en-US" dirty="0"/>
        </a:p>
      </dgm:t>
    </dgm:pt>
    <dgm:pt modelId="{8D163677-9A2D-4594-BFF0-1F76F8EF9DFD}" type="parTrans" cxnId="{037522B2-6DC2-467F-A83B-A646EFE9E439}">
      <dgm:prSet/>
      <dgm:spPr/>
      <dgm:t>
        <a:bodyPr/>
        <a:lstStyle/>
        <a:p>
          <a:endParaRPr lang="en-US"/>
        </a:p>
      </dgm:t>
    </dgm:pt>
    <dgm:pt modelId="{C3762FB1-5367-41BC-88DC-E1BB444AA8C7}" type="sibTrans" cxnId="{037522B2-6DC2-467F-A83B-A646EFE9E439}">
      <dgm:prSet/>
      <dgm:spPr/>
      <dgm:t>
        <a:bodyPr/>
        <a:lstStyle/>
        <a:p>
          <a:endParaRPr lang="en-US"/>
        </a:p>
      </dgm:t>
    </dgm:pt>
    <dgm:pt modelId="{4A2F5DD7-176A-4931-A75C-BB1B581E03F0}">
      <dgm:prSet phldrT="[Text]"/>
      <dgm:spPr/>
      <dgm:t>
        <a:bodyPr/>
        <a:lstStyle/>
        <a:p>
          <a:r>
            <a:rPr lang="en-US" dirty="0" err="1" smtClean="0"/>
            <a:t>OpenSSL</a:t>
          </a:r>
          <a:endParaRPr lang="en-US" dirty="0"/>
        </a:p>
      </dgm:t>
    </dgm:pt>
    <dgm:pt modelId="{074643DC-CBAB-46CC-87E6-DCC69F783130}" type="parTrans" cxnId="{F5DED44A-3CEB-4555-B68F-3CA13E12BC6D}">
      <dgm:prSet/>
      <dgm:spPr/>
      <dgm:t>
        <a:bodyPr/>
        <a:lstStyle/>
        <a:p>
          <a:endParaRPr lang="en-US"/>
        </a:p>
      </dgm:t>
    </dgm:pt>
    <dgm:pt modelId="{581F73B4-90B5-4717-9E1E-BE43B3CB71A3}" type="sibTrans" cxnId="{F5DED44A-3CEB-4555-B68F-3CA13E12BC6D}">
      <dgm:prSet/>
      <dgm:spPr/>
      <dgm:t>
        <a:bodyPr/>
        <a:lstStyle/>
        <a:p>
          <a:endParaRPr lang="en-US"/>
        </a:p>
      </dgm:t>
    </dgm:pt>
    <dgm:pt modelId="{D08331E9-6107-4B7A-80AC-73A08736977F}">
      <dgm:prSet phldrT="[Text]"/>
      <dgm:spPr/>
      <dgm:t>
        <a:bodyPr/>
        <a:lstStyle/>
        <a:p>
          <a:r>
            <a:rPr lang="en-US" dirty="0" smtClean="0"/>
            <a:t>Code Reuse</a:t>
          </a:r>
          <a:endParaRPr lang="en-US" dirty="0"/>
        </a:p>
      </dgm:t>
    </dgm:pt>
    <dgm:pt modelId="{146AD9E7-ADC1-4B93-90F0-6A7857AA9E73}" type="parTrans" cxnId="{232914F8-DC41-4261-A058-63F3509823B7}">
      <dgm:prSet/>
      <dgm:spPr/>
      <dgm:t>
        <a:bodyPr/>
        <a:lstStyle/>
        <a:p>
          <a:endParaRPr lang="en-US"/>
        </a:p>
      </dgm:t>
    </dgm:pt>
    <dgm:pt modelId="{AEEAA633-5CA6-40D6-A7CC-597EF4C28AD2}" type="sibTrans" cxnId="{232914F8-DC41-4261-A058-63F3509823B7}">
      <dgm:prSet/>
      <dgm:spPr/>
      <dgm:t>
        <a:bodyPr/>
        <a:lstStyle/>
        <a:p>
          <a:endParaRPr lang="en-US"/>
        </a:p>
      </dgm:t>
    </dgm:pt>
    <dgm:pt modelId="{875F3A5E-A22E-4F09-8618-A4D549BA5ECB}">
      <dgm:prSet phldrT="[Text]"/>
      <dgm:spPr/>
      <dgm:t>
        <a:bodyPr/>
        <a:lstStyle/>
        <a:p>
          <a:r>
            <a:rPr lang="en-US" dirty="0" smtClean="0"/>
            <a:t>C/C++</a:t>
          </a:r>
          <a:endParaRPr lang="en-US" dirty="0"/>
        </a:p>
      </dgm:t>
    </dgm:pt>
    <dgm:pt modelId="{0F85B797-9C9B-4654-A21B-76AE3B918FC6}" type="parTrans" cxnId="{5D9F2DB7-E43E-45B5-B838-DD01656A5608}">
      <dgm:prSet/>
      <dgm:spPr/>
      <dgm:t>
        <a:bodyPr/>
        <a:lstStyle/>
        <a:p>
          <a:endParaRPr lang="en-US"/>
        </a:p>
      </dgm:t>
    </dgm:pt>
    <dgm:pt modelId="{4231FABB-576E-4436-A7D2-DC1FC7DFD60C}" type="sibTrans" cxnId="{5D9F2DB7-E43E-45B5-B838-DD01656A5608}">
      <dgm:prSet/>
      <dgm:spPr/>
      <dgm:t>
        <a:bodyPr/>
        <a:lstStyle/>
        <a:p>
          <a:endParaRPr lang="en-US"/>
        </a:p>
      </dgm:t>
    </dgm:pt>
    <dgm:pt modelId="{16924917-DC26-4EE5-BD94-93BA594F2811}">
      <dgm:prSet phldrT="[Text]"/>
      <dgm:spPr/>
      <dgm:t>
        <a:bodyPr/>
        <a:lstStyle/>
        <a:p>
          <a:r>
            <a:rPr lang="en-US" dirty="0" smtClean="0"/>
            <a:t>Shell Scripts</a:t>
          </a:r>
        </a:p>
      </dgm:t>
    </dgm:pt>
    <dgm:pt modelId="{FFD573D0-B8C1-42EA-B2E9-C16672050D25}" type="parTrans" cxnId="{9E838C84-B98A-4C1E-9997-94F606EC4A7F}">
      <dgm:prSet/>
      <dgm:spPr/>
      <dgm:t>
        <a:bodyPr/>
        <a:lstStyle/>
        <a:p>
          <a:endParaRPr lang="en-US"/>
        </a:p>
      </dgm:t>
    </dgm:pt>
    <dgm:pt modelId="{6D0D726E-353B-48C8-BF6B-6F0163EE631A}" type="sibTrans" cxnId="{9E838C84-B98A-4C1E-9997-94F606EC4A7F}">
      <dgm:prSet/>
      <dgm:spPr/>
      <dgm:t>
        <a:bodyPr/>
        <a:lstStyle/>
        <a:p>
          <a:endParaRPr lang="en-US"/>
        </a:p>
      </dgm:t>
    </dgm:pt>
    <dgm:pt modelId="{99E8828A-6DB3-4ADC-84AA-E687A210CE64}">
      <dgm:prSet phldrT="[Text]"/>
      <dgm:spPr/>
      <dgm:t>
        <a:bodyPr/>
        <a:lstStyle/>
        <a:p>
          <a:r>
            <a:rPr lang="en-US" dirty="0" smtClean="0"/>
            <a:t>Connectivity</a:t>
          </a:r>
        </a:p>
      </dgm:t>
    </dgm:pt>
    <dgm:pt modelId="{FC0F5DBD-4797-48B8-A292-3E2C3A09D066}" type="parTrans" cxnId="{B4480A80-04EB-4112-AAB1-5719B0F43828}">
      <dgm:prSet/>
      <dgm:spPr/>
      <dgm:t>
        <a:bodyPr/>
        <a:lstStyle/>
        <a:p>
          <a:endParaRPr lang="en-US"/>
        </a:p>
      </dgm:t>
    </dgm:pt>
    <dgm:pt modelId="{AF282863-A8F8-4E88-A369-29073D144344}" type="sibTrans" cxnId="{B4480A80-04EB-4112-AAB1-5719B0F43828}">
      <dgm:prSet/>
      <dgm:spPr/>
      <dgm:t>
        <a:bodyPr/>
        <a:lstStyle/>
        <a:p>
          <a:endParaRPr lang="en-US"/>
        </a:p>
      </dgm:t>
    </dgm:pt>
    <dgm:pt modelId="{1A88F7F6-D9CD-4637-8CA8-D23494758D7D}">
      <dgm:prSet phldrT="[Text]"/>
      <dgm:spPr/>
      <dgm:t>
        <a:bodyPr/>
        <a:lstStyle/>
        <a:p>
          <a:r>
            <a:rPr lang="en-US" dirty="0" smtClean="0"/>
            <a:t>NTP</a:t>
          </a:r>
        </a:p>
      </dgm:t>
    </dgm:pt>
    <dgm:pt modelId="{1FFABF3A-327D-44FF-BDDF-8B10BF7FF600}" type="parTrans" cxnId="{55B6C2A6-5379-4D53-9B72-D917A2877022}">
      <dgm:prSet/>
      <dgm:spPr/>
      <dgm:t>
        <a:bodyPr/>
        <a:lstStyle/>
        <a:p>
          <a:endParaRPr lang="en-US"/>
        </a:p>
      </dgm:t>
    </dgm:pt>
    <dgm:pt modelId="{5D234618-E3CA-4471-98CB-DE8039912DE5}" type="sibTrans" cxnId="{55B6C2A6-5379-4D53-9B72-D917A2877022}">
      <dgm:prSet/>
      <dgm:spPr/>
      <dgm:t>
        <a:bodyPr/>
        <a:lstStyle/>
        <a:p>
          <a:endParaRPr lang="en-US"/>
        </a:p>
      </dgm:t>
    </dgm:pt>
    <dgm:pt modelId="{B5327F91-41C8-40A2-BDCF-10A64404373D}">
      <dgm:prSet phldrT="[Text]"/>
      <dgm:spPr/>
      <dgm:t>
        <a:bodyPr/>
        <a:lstStyle/>
        <a:p>
          <a:r>
            <a:rPr lang="en-US" dirty="0" smtClean="0"/>
            <a:t>SNMP</a:t>
          </a:r>
        </a:p>
      </dgm:t>
    </dgm:pt>
    <dgm:pt modelId="{86D7B345-F02C-4DD5-B4EA-FFF5DD357BDA}" type="parTrans" cxnId="{5A027719-4F9C-417E-A627-8B42D606F9BA}">
      <dgm:prSet/>
      <dgm:spPr/>
      <dgm:t>
        <a:bodyPr/>
        <a:lstStyle/>
        <a:p>
          <a:endParaRPr lang="en-US"/>
        </a:p>
      </dgm:t>
    </dgm:pt>
    <dgm:pt modelId="{5861FAFA-F7E3-40A8-8202-C62BC672266E}" type="sibTrans" cxnId="{5A027719-4F9C-417E-A627-8B42D606F9BA}">
      <dgm:prSet/>
      <dgm:spPr/>
      <dgm:t>
        <a:bodyPr/>
        <a:lstStyle/>
        <a:p>
          <a:endParaRPr lang="en-US"/>
        </a:p>
      </dgm:t>
    </dgm:pt>
    <dgm:pt modelId="{7039287F-008F-474B-938C-120DDC9D4D51}">
      <dgm:prSet phldrT="[Text]"/>
      <dgm:spPr/>
      <dgm:t>
        <a:bodyPr/>
        <a:lstStyle/>
        <a:p>
          <a:r>
            <a:rPr lang="en-US" dirty="0" smtClean="0"/>
            <a:t>IPv6</a:t>
          </a:r>
        </a:p>
      </dgm:t>
    </dgm:pt>
    <dgm:pt modelId="{427B1033-4F15-40E9-BF31-2CBD88F43F59}" type="parTrans" cxnId="{B9F267AE-6FC8-441E-A9C5-B3BDA6DD381A}">
      <dgm:prSet/>
      <dgm:spPr/>
      <dgm:t>
        <a:bodyPr/>
        <a:lstStyle/>
        <a:p>
          <a:endParaRPr lang="en-US"/>
        </a:p>
      </dgm:t>
    </dgm:pt>
    <dgm:pt modelId="{D97AF9E7-7A0C-4E50-A0B4-880F750843E7}" type="sibTrans" cxnId="{B9F267AE-6FC8-441E-A9C5-B3BDA6DD381A}">
      <dgm:prSet/>
      <dgm:spPr/>
      <dgm:t>
        <a:bodyPr/>
        <a:lstStyle/>
        <a:p>
          <a:endParaRPr lang="en-US"/>
        </a:p>
      </dgm:t>
    </dgm:pt>
    <dgm:pt modelId="{11B20BD7-6FDC-402C-8893-9F494C7AE3A2}">
      <dgm:prSet phldrT="[Text]"/>
      <dgm:spPr/>
      <dgm:t>
        <a:bodyPr/>
        <a:lstStyle/>
        <a:p>
          <a:r>
            <a:rPr lang="en-US" dirty="0" smtClean="0"/>
            <a:t>Python</a:t>
          </a:r>
        </a:p>
      </dgm:t>
    </dgm:pt>
    <dgm:pt modelId="{B755D8EF-2E15-4032-A0B7-054C5BD28D27}" type="parTrans" cxnId="{31D219A8-895B-4B82-B5D7-A6FD8AA360A6}">
      <dgm:prSet/>
      <dgm:spPr/>
      <dgm:t>
        <a:bodyPr/>
        <a:lstStyle/>
        <a:p>
          <a:endParaRPr lang="en-US"/>
        </a:p>
      </dgm:t>
    </dgm:pt>
    <dgm:pt modelId="{E52EFE51-DCFC-4504-9CA3-CB4D1F49F4DB}" type="sibTrans" cxnId="{31D219A8-895B-4B82-B5D7-A6FD8AA360A6}">
      <dgm:prSet/>
      <dgm:spPr/>
      <dgm:t>
        <a:bodyPr/>
        <a:lstStyle/>
        <a:p>
          <a:endParaRPr lang="en-US"/>
        </a:p>
      </dgm:t>
    </dgm:pt>
    <dgm:pt modelId="{3A9D6460-5895-49F1-814A-4F550083D394}">
      <dgm:prSet phldrT="[Text]"/>
      <dgm:spPr/>
      <dgm:t>
        <a:bodyPr/>
        <a:lstStyle/>
        <a:p>
          <a:r>
            <a:rPr lang="en-US" dirty="0" err="1" smtClean="0"/>
            <a:t>OpenVPN</a:t>
          </a:r>
          <a:endParaRPr lang="en-US" dirty="0"/>
        </a:p>
      </dgm:t>
    </dgm:pt>
    <dgm:pt modelId="{C8456EDE-A54A-44B8-89B6-487B34B57A35}" type="parTrans" cxnId="{31370B8D-A588-4C63-901E-3AECFC5432B6}">
      <dgm:prSet/>
      <dgm:spPr/>
      <dgm:t>
        <a:bodyPr/>
        <a:lstStyle/>
        <a:p>
          <a:endParaRPr lang="en-US"/>
        </a:p>
      </dgm:t>
    </dgm:pt>
    <dgm:pt modelId="{35FE1912-6E3B-4EF2-8FFC-1A90D86A9209}" type="sibTrans" cxnId="{31370B8D-A588-4C63-901E-3AECFC5432B6}">
      <dgm:prSet/>
      <dgm:spPr/>
      <dgm:t>
        <a:bodyPr/>
        <a:lstStyle/>
        <a:p>
          <a:endParaRPr lang="en-US"/>
        </a:p>
      </dgm:t>
    </dgm:pt>
    <dgm:pt modelId="{B9C244D1-496B-4ACE-BB4F-6B6DB9D949F8}">
      <dgm:prSet phldrT="[Text]"/>
      <dgm:spPr/>
      <dgm:t>
        <a:bodyPr/>
        <a:lstStyle/>
        <a:p>
          <a:r>
            <a:rPr lang="en-US" dirty="0" err="1" smtClean="0"/>
            <a:t>PostgreSQL</a:t>
          </a:r>
          <a:endParaRPr lang="en-US" dirty="0" smtClean="0"/>
        </a:p>
      </dgm:t>
    </dgm:pt>
    <dgm:pt modelId="{F78D2BD5-CF18-45E1-B29F-6BB73D09895D}" type="parTrans" cxnId="{DD94DA0F-8B5B-40A1-98B5-5C77184E2CE0}">
      <dgm:prSet/>
      <dgm:spPr/>
      <dgm:t>
        <a:bodyPr/>
        <a:lstStyle/>
        <a:p>
          <a:endParaRPr lang="en-US"/>
        </a:p>
      </dgm:t>
    </dgm:pt>
    <dgm:pt modelId="{8ECFDC57-F948-437B-BC00-228B45003F04}" type="sibTrans" cxnId="{DD94DA0F-8B5B-40A1-98B5-5C77184E2CE0}">
      <dgm:prSet/>
      <dgm:spPr/>
      <dgm:t>
        <a:bodyPr/>
        <a:lstStyle/>
        <a:p>
          <a:endParaRPr lang="en-US"/>
        </a:p>
      </dgm:t>
    </dgm:pt>
    <dgm:pt modelId="{24396E2F-BF2B-4754-A911-C4839186D0F5}" type="pres">
      <dgm:prSet presAssocID="{E2ABA703-C2FA-4FCA-A7E6-79DDEA10C945}" presName="theList" presStyleCnt="0">
        <dgm:presLayoutVars>
          <dgm:dir/>
          <dgm:animLvl val="lvl"/>
          <dgm:resizeHandles val="exact"/>
        </dgm:presLayoutVars>
      </dgm:prSet>
      <dgm:spPr/>
      <dgm:t>
        <a:bodyPr/>
        <a:lstStyle/>
        <a:p>
          <a:endParaRPr lang="en-US"/>
        </a:p>
      </dgm:t>
    </dgm:pt>
    <dgm:pt modelId="{7FB7984E-BCFC-478D-B251-B718A5D9826E}" type="pres">
      <dgm:prSet presAssocID="{5B79DD45-4C62-4AC1-A724-E390C3989FA1}" presName="compNode" presStyleCnt="0"/>
      <dgm:spPr/>
    </dgm:pt>
    <dgm:pt modelId="{1C944A2D-C019-4220-B206-768F8D690FFB}" type="pres">
      <dgm:prSet presAssocID="{5B79DD45-4C62-4AC1-A724-E390C3989FA1}" presName="aNode" presStyleLbl="bgShp" presStyleIdx="0" presStyleCnt="4"/>
      <dgm:spPr/>
      <dgm:t>
        <a:bodyPr/>
        <a:lstStyle/>
        <a:p>
          <a:endParaRPr lang="en-US"/>
        </a:p>
      </dgm:t>
    </dgm:pt>
    <dgm:pt modelId="{CED42CC5-3B59-415A-BDCF-A46A2C233BA8}" type="pres">
      <dgm:prSet presAssocID="{5B79DD45-4C62-4AC1-A724-E390C3989FA1}" presName="textNode" presStyleLbl="bgShp" presStyleIdx="0" presStyleCnt="4"/>
      <dgm:spPr/>
      <dgm:t>
        <a:bodyPr/>
        <a:lstStyle/>
        <a:p>
          <a:endParaRPr lang="en-US"/>
        </a:p>
      </dgm:t>
    </dgm:pt>
    <dgm:pt modelId="{050C92DD-E055-4CBF-8D7F-3118B431A633}" type="pres">
      <dgm:prSet presAssocID="{5B79DD45-4C62-4AC1-A724-E390C3989FA1}" presName="compChildNode" presStyleCnt="0"/>
      <dgm:spPr/>
    </dgm:pt>
    <dgm:pt modelId="{5BA78142-5DC0-4505-BA09-531CEECB18FE}" type="pres">
      <dgm:prSet presAssocID="{5B79DD45-4C62-4AC1-A724-E390C3989FA1}" presName="theInnerList" presStyleCnt="0"/>
      <dgm:spPr/>
    </dgm:pt>
    <dgm:pt modelId="{EF8757B7-7FD9-447C-85D8-50F1B7A7FB01}" type="pres">
      <dgm:prSet presAssocID="{3BC0A8EA-7D0D-44DE-9BFE-7353394CE57A}" presName="childNode" presStyleLbl="node1" presStyleIdx="0" presStyleCnt="12">
        <dgm:presLayoutVars>
          <dgm:bulletEnabled val="1"/>
        </dgm:presLayoutVars>
      </dgm:prSet>
      <dgm:spPr/>
      <dgm:t>
        <a:bodyPr/>
        <a:lstStyle/>
        <a:p>
          <a:endParaRPr lang="en-US"/>
        </a:p>
      </dgm:t>
    </dgm:pt>
    <dgm:pt modelId="{6F2256D4-C450-4CE5-B5CA-210233C047D8}" type="pres">
      <dgm:prSet presAssocID="{3BC0A8EA-7D0D-44DE-9BFE-7353394CE57A}" presName="aSpace2" presStyleCnt="0"/>
      <dgm:spPr/>
    </dgm:pt>
    <dgm:pt modelId="{52FAE7D6-69E1-4B01-981B-0881D2599DF2}" type="pres">
      <dgm:prSet presAssocID="{D684B373-530E-48C9-B680-9C03A3ADD8FA}" presName="childNode" presStyleLbl="node1" presStyleIdx="1" presStyleCnt="12">
        <dgm:presLayoutVars>
          <dgm:bulletEnabled val="1"/>
        </dgm:presLayoutVars>
      </dgm:prSet>
      <dgm:spPr/>
      <dgm:t>
        <a:bodyPr/>
        <a:lstStyle/>
        <a:p>
          <a:endParaRPr lang="en-US"/>
        </a:p>
      </dgm:t>
    </dgm:pt>
    <dgm:pt modelId="{01ADDFA3-E04B-4899-87D4-4A3D822F5EC0}" type="pres">
      <dgm:prSet presAssocID="{D684B373-530E-48C9-B680-9C03A3ADD8FA}" presName="aSpace2" presStyleCnt="0"/>
      <dgm:spPr/>
    </dgm:pt>
    <dgm:pt modelId="{9A0B0E1D-5090-4FCE-91C8-D37273A405C7}" type="pres">
      <dgm:prSet presAssocID="{B9C244D1-496B-4ACE-BB4F-6B6DB9D949F8}" presName="childNode" presStyleLbl="node1" presStyleIdx="2" presStyleCnt="12">
        <dgm:presLayoutVars>
          <dgm:bulletEnabled val="1"/>
        </dgm:presLayoutVars>
      </dgm:prSet>
      <dgm:spPr/>
      <dgm:t>
        <a:bodyPr/>
        <a:lstStyle/>
        <a:p>
          <a:endParaRPr lang="en-US"/>
        </a:p>
      </dgm:t>
    </dgm:pt>
    <dgm:pt modelId="{BEB32979-525E-49E9-865A-8801355A2A0F}" type="pres">
      <dgm:prSet presAssocID="{5B79DD45-4C62-4AC1-A724-E390C3989FA1}" presName="aSpace" presStyleCnt="0"/>
      <dgm:spPr/>
    </dgm:pt>
    <dgm:pt modelId="{8FA44F93-BE53-4610-BC99-8E30164F75F1}" type="pres">
      <dgm:prSet presAssocID="{7CC2210D-C70C-4B6C-A484-1D2DF612A10E}" presName="compNode" presStyleCnt="0"/>
      <dgm:spPr/>
    </dgm:pt>
    <dgm:pt modelId="{8D21EA9C-03B5-4BA0-B5A4-2A684A35F358}" type="pres">
      <dgm:prSet presAssocID="{7CC2210D-C70C-4B6C-A484-1D2DF612A10E}" presName="aNode" presStyleLbl="bgShp" presStyleIdx="1" presStyleCnt="4"/>
      <dgm:spPr/>
      <dgm:t>
        <a:bodyPr/>
        <a:lstStyle/>
        <a:p>
          <a:endParaRPr lang="en-US"/>
        </a:p>
      </dgm:t>
    </dgm:pt>
    <dgm:pt modelId="{9B3224EB-13A2-4A84-841E-EE28DB295099}" type="pres">
      <dgm:prSet presAssocID="{7CC2210D-C70C-4B6C-A484-1D2DF612A10E}" presName="textNode" presStyleLbl="bgShp" presStyleIdx="1" presStyleCnt="4"/>
      <dgm:spPr/>
      <dgm:t>
        <a:bodyPr/>
        <a:lstStyle/>
        <a:p>
          <a:endParaRPr lang="en-US"/>
        </a:p>
      </dgm:t>
    </dgm:pt>
    <dgm:pt modelId="{843B579D-F0AE-4EFB-AB0E-CB54E0092023}" type="pres">
      <dgm:prSet presAssocID="{7CC2210D-C70C-4B6C-A484-1D2DF612A10E}" presName="compChildNode" presStyleCnt="0"/>
      <dgm:spPr/>
    </dgm:pt>
    <dgm:pt modelId="{8E310E5A-E91D-4A9C-9B6F-FB3BB549D7EB}" type="pres">
      <dgm:prSet presAssocID="{7CC2210D-C70C-4B6C-A484-1D2DF612A10E}" presName="theInnerList" presStyleCnt="0"/>
      <dgm:spPr/>
    </dgm:pt>
    <dgm:pt modelId="{3D70ABE8-EAAD-4ADA-ABEE-49DE629771E5}" type="pres">
      <dgm:prSet presAssocID="{527EA72A-4EE6-4B0D-9376-4119FC356D2A}" presName="childNode" presStyleLbl="node1" presStyleIdx="3" presStyleCnt="12">
        <dgm:presLayoutVars>
          <dgm:bulletEnabled val="1"/>
        </dgm:presLayoutVars>
      </dgm:prSet>
      <dgm:spPr/>
      <dgm:t>
        <a:bodyPr/>
        <a:lstStyle/>
        <a:p>
          <a:endParaRPr lang="en-US"/>
        </a:p>
      </dgm:t>
    </dgm:pt>
    <dgm:pt modelId="{51451293-AAA9-44CD-A901-DFCA4DA57F04}" type="pres">
      <dgm:prSet presAssocID="{527EA72A-4EE6-4B0D-9376-4119FC356D2A}" presName="aSpace2" presStyleCnt="0"/>
      <dgm:spPr/>
    </dgm:pt>
    <dgm:pt modelId="{122A3760-5E7E-418F-AC80-42E21E816FB0}" type="pres">
      <dgm:prSet presAssocID="{4A2F5DD7-176A-4931-A75C-BB1B581E03F0}" presName="childNode" presStyleLbl="node1" presStyleIdx="4" presStyleCnt="12">
        <dgm:presLayoutVars>
          <dgm:bulletEnabled val="1"/>
        </dgm:presLayoutVars>
      </dgm:prSet>
      <dgm:spPr/>
      <dgm:t>
        <a:bodyPr/>
        <a:lstStyle/>
        <a:p>
          <a:endParaRPr lang="en-US"/>
        </a:p>
      </dgm:t>
    </dgm:pt>
    <dgm:pt modelId="{E120FA24-8674-44F4-9559-47AA5AB8A99A}" type="pres">
      <dgm:prSet presAssocID="{4A2F5DD7-176A-4931-A75C-BB1B581E03F0}" presName="aSpace2" presStyleCnt="0"/>
      <dgm:spPr/>
    </dgm:pt>
    <dgm:pt modelId="{72DE2A3B-6177-4C4F-8E72-CD4129A897F9}" type="pres">
      <dgm:prSet presAssocID="{3A9D6460-5895-49F1-814A-4F550083D394}" presName="childNode" presStyleLbl="node1" presStyleIdx="5" presStyleCnt="12">
        <dgm:presLayoutVars>
          <dgm:bulletEnabled val="1"/>
        </dgm:presLayoutVars>
      </dgm:prSet>
      <dgm:spPr/>
      <dgm:t>
        <a:bodyPr/>
        <a:lstStyle/>
        <a:p>
          <a:endParaRPr lang="en-US"/>
        </a:p>
      </dgm:t>
    </dgm:pt>
    <dgm:pt modelId="{952727DF-C31D-4D5F-BF96-B4C27E16D3D0}" type="pres">
      <dgm:prSet presAssocID="{7CC2210D-C70C-4B6C-A484-1D2DF612A10E}" presName="aSpace" presStyleCnt="0"/>
      <dgm:spPr/>
    </dgm:pt>
    <dgm:pt modelId="{A95A4A01-DD60-4DCF-BFEF-3ACF61A5EB91}" type="pres">
      <dgm:prSet presAssocID="{D08331E9-6107-4B7A-80AC-73A08736977F}" presName="compNode" presStyleCnt="0"/>
      <dgm:spPr/>
    </dgm:pt>
    <dgm:pt modelId="{02289968-F14F-4DE7-BC88-C64AFD83DCBB}" type="pres">
      <dgm:prSet presAssocID="{D08331E9-6107-4B7A-80AC-73A08736977F}" presName="aNode" presStyleLbl="bgShp" presStyleIdx="2" presStyleCnt="4"/>
      <dgm:spPr/>
      <dgm:t>
        <a:bodyPr/>
        <a:lstStyle/>
        <a:p>
          <a:endParaRPr lang="en-US"/>
        </a:p>
      </dgm:t>
    </dgm:pt>
    <dgm:pt modelId="{7AD62678-9A13-407B-B485-B446046AF330}" type="pres">
      <dgm:prSet presAssocID="{D08331E9-6107-4B7A-80AC-73A08736977F}" presName="textNode" presStyleLbl="bgShp" presStyleIdx="2" presStyleCnt="4"/>
      <dgm:spPr/>
      <dgm:t>
        <a:bodyPr/>
        <a:lstStyle/>
        <a:p>
          <a:endParaRPr lang="en-US"/>
        </a:p>
      </dgm:t>
    </dgm:pt>
    <dgm:pt modelId="{17D594A5-464C-4F13-AFA1-1802E10CB62A}" type="pres">
      <dgm:prSet presAssocID="{D08331E9-6107-4B7A-80AC-73A08736977F}" presName="compChildNode" presStyleCnt="0"/>
      <dgm:spPr/>
    </dgm:pt>
    <dgm:pt modelId="{EDBB9B36-9705-4062-830F-2551D797C5A0}" type="pres">
      <dgm:prSet presAssocID="{D08331E9-6107-4B7A-80AC-73A08736977F}" presName="theInnerList" presStyleCnt="0"/>
      <dgm:spPr/>
    </dgm:pt>
    <dgm:pt modelId="{CFCBA01D-3DB2-4BDE-877E-1A33B56A23BA}" type="pres">
      <dgm:prSet presAssocID="{875F3A5E-A22E-4F09-8618-A4D549BA5ECB}" presName="childNode" presStyleLbl="node1" presStyleIdx="6" presStyleCnt="12">
        <dgm:presLayoutVars>
          <dgm:bulletEnabled val="1"/>
        </dgm:presLayoutVars>
      </dgm:prSet>
      <dgm:spPr/>
      <dgm:t>
        <a:bodyPr/>
        <a:lstStyle/>
        <a:p>
          <a:endParaRPr lang="en-US"/>
        </a:p>
      </dgm:t>
    </dgm:pt>
    <dgm:pt modelId="{D3001AB9-DE11-4986-BE30-606585D1F388}" type="pres">
      <dgm:prSet presAssocID="{875F3A5E-A22E-4F09-8618-A4D549BA5ECB}" presName="aSpace2" presStyleCnt="0"/>
      <dgm:spPr/>
    </dgm:pt>
    <dgm:pt modelId="{390FA14F-4E7D-4C3B-B37D-8384E5876DB9}" type="pres">
      <dgm:prSet presAssocID="{16924917-DC26-4EE5-BD94-93BA594F2811}" presName="childNode" presStyleLbl="node1" presStyleIdx="7" presStyleCnt="12">
        <dgm:presLayoutVars>
          <dgm:bulletEnabled val="1"/>
        </dgm:presLayoutVars>
      </dgm:prSet>
      <dgm:spPr/>
      <dgm:t>
        <a:bodyPr/>
        <a:lstStyle/>
        <a:p>
          <a:endParaRPr lang="en-US"/>
        </a:p>
      </dgm:t>
    </dgm:pt>
    <dgm:pt modelId="{8B32FF57-CD3D-454E-ADF9-0BE2F59D6D61}" type="pres">
      <dgm:prSet presAssocID="{16924917-DC26-4EE5-BD94-93BA594F2811}" presName="aSpace2" presStyleCnt="0"/>
      <dgm:spPr/>
    </dgm:pt>
    <dgm:pt modelId="{C14470A7-490E-4BDB-B489-974600D84A5D}" type="pres">
      <dgm:prSet presAssocID="{11B20BD7-6FDC-402C-8893-9F494C7AE3A2}" presName="childNode" presStyleLbl="node1" presStyleIdx="8" presStyleCnt="12">
        <dgm:presLayoutVars>
          <dgm:bulletEnabled val="1"/>
        </dgm:presLayoutVars>
      </dgm:prSet>
      <dgm:spPr/>
      <dgm:t>
        <a:bodyPr/>
        <a:lstStyle/>
        <a:p>
          <a:endParaRPr lang="en-US"/>
        </a:p>
      </dgm:t>
    </dgm:pt>
    <dgm:pt modelId="{3AB2718C-6AAD-4639-A563-2202E9064146}" type="pres">
      <dgm:prSet presAssocID="{D08331E9-6107-4B7A-80AC-73A08736977F}" presName="aSpace" presStyleCnt="0"/>
      <dgm:spPr/>
    </dgm:pt>
    <dgm:pt modelId="{4F4FB0F8-29BC-442E-919A-36C56DBC7B78}" type="pres">
      <dgm:prSet presAssocID="{99E8828A-6DB3-4ADC-84AA-E687A210CE64}" presName="compNode" presStyleCnt="0"/>
      <dgm:spPr/>
    </dgm:pt>
    <dgm:pt modelId="{0098CA11-FF0D-48E1-9A0F-F19838D951C0}" type="pres">
      <dgm:prSet presAssocID="{99E8828A-6DB3-4ADC-84AA-E687A210CE64}" presName="aNode" presStyleLbl="bgShp" presStyleIdx="3" presStyleCnt="4"/>
      <dgm:spPr/>
      <dgm:t>
        <a:bodyPr/>
        <a:lstStyle/>
        <a:p>
          <a:endParaRPr lang="en-US"/>
        </a:p>
      </dgm:t>
    </dgm:pt>
    <dgm:pt modelId="{5C5A197C-E4CA-4C02-B4B5-67AF44ED7C1E}" type="pres">
      <dgm:prSet presAssocID="{99E8828A-6DB3-4ADC-84AA-E687A210CE64}" presName="textNode" presStyleLbl="bgShp" presStyleIdx="3" presStyleCnt="4"/>
      <dgm:spPr/>
      <dgm:t>
        <a:bodyPr/>
        <a:lstStyle/>
        <a:p>
          <a:endParaRPr lang="en-US"/>
        </a:p>
      </dgm:t>
    </dgm:pt>
    <dgm:pt modelId="{6CD772EA-389B-420E-925E-59AF63F240EC}" type="pres">
      <dgm:prSet presAssocID="{99E8828A-6DB3-4ADC-84AA-E687A210CE64}" presName="compChildNode" presStyleCnt="0"/>
      <dgm:spPr/>
    </dgm:pt>
    <dgm:pt modelId="{B87A2647-84A8-4CF1-BE19-7930F896E318}" type="pres">
      <dgm:prSet presAssocID="{99E8828A-6DB3-4ADC-84AA-E687A210CE64}" presName="theInnerList" presStyleCnt="0"/>
      <dgm:spPr/>
    </dgm:pt>
    <dgm:pt modelId="{FDFA9603-CB8C-43DA-AF41-A4919637EB47}" type="pres">
      <dgm:prSet presAssocID="{1A88F7F6-D9CD-4637-8CA8-D23494758D7D}" presName="childNode" presStyleLbl="node1" presStyleIdx="9" presStyleCnt="12">
        <dgm:presLayoutVars>
          <dgm:bulletEnabled val="1"/>
        </dgm:presLayoutVars>
      </dgm:prSet>
      <dgm:spPr/>
      <dgm:t>
        <a:bodyPr/>
        <a:lstStyle/>
        <a:p>
          <a:endParaRPr lang="en-US"/>
        </a:p>
      </dgm:t>
    </dgm:pt>
    <dgm:pt modelId="{879FE2AE-38ED-41EA-949E-685208F43F62}" type="pres">
      <dgm:prSet presAssocID="{1A88F7F6-D9CD-4637-8CA8-D23494758D7D}" presName="aSpace2" presStyleCnt="0"/>
      <dgm:spPr/>
    </dgm:pt>
    <dgm:pt modelId="{3F0F9CAA-69BE-460C-BB36-C68B79C3D174}" type="pres">
      <dgm:prSet presAssocID="{B5327F91-41C8-40A2-BDCF-10A64404373D}" presName="childNode" presStyleLbl="node1" presStyleIdx="10" presStyleCnt="12">
        <dgm:presLayoutVars>
          <dgm:bulletEnabled val="1"/>
        </dgm:presLayoutVars>
      </dgm:prSet>
      <dgm:spPr/>
      <dgm:t>
        <a:bodyPr/>
        <a:lstStyle/>
        <a:p>
          <a:endParaRPr lang="en-US"/>
        </a:p>
      </dgm:t>
    </dgm:pt>
    <dgm:pt modelId="{6D7C3EB1-93F6-4B13-AF54-5166469C3C79}" type="pres">
      <dgm:prSet presAssocID="{B5327F91-41C8-40A2-BDCF-10A64404373D}" presName="aSpace2" presStyleCnt="0"/>
      <dgm:spPr/>
    </dgm:pt>
    <dgm:pt modelId="{55614EA6-AD85-470E-8691-9107C5703B7E}" type="pres">
      <dgm:prSet presAssocID="{7039287F-008F-474B-938C-120DDC9D4D51}" presName="childNode" presStyleLbl="node1" presStyleIdx="11" presStyleCnt="12">
        <dgm:presLayoutVars>
          <dgm:bulletEnabled val="1"/>
        </dgm:presLayoutVars>
      </dgm:prSet>
      <dgm:spPr/>
      <dgm:t>
        <a:bodyPr/>
        <a:lstStyle/>
        <a:p>
          <a:endParaRPr lang="en-US"/>
        </a:p>
      </dgm:t>
    </dgm:pt>
  </dgm:ptLst>
  <dgm:cxnLst>
    <dgm:cxn modelId="{B9F267AE-6FC8-441E-A9C5-B3BDA6DD381A}" srcId="{99E8828A-6DB3-4ADC-84AA-E687A210CE64}" destId="{7039287F-008F-474B-938C-120DDC9D4D51}" srcOrd="2" destOrd="0" parTransId="{427B1033-4F15-40E9-BF31-2CBD88F43F59}" sibTransId="{D97AF9E7-7A0C-4E50-A0B4-880F750843E7}"/>
    <dgm:cxn modelId="{31370B8D-A588-4C63-901E-3AECFC5432B6}" srcId="{7CC2210D-C70C-4B6C-A484-1D2DF612A10E}" destId="{3A9D6460-5895-49F1-814A-4F550083D394}" srcOrd="2" destOrd="0" parTransId="{C8456EDE-A54A-44B8-89B6-487B34B57A35}" sibTransId="{35FE1912-6E3B-4EF2-8FFC-1A90D86A9209}"/>
    <dgm:cxn modelId="{31D219A8-895B-4B82-B5D7-A6FD8AA360A6}" srcId="{D08331E9-6107-4B7A-80AC-73A08736977F}" destId="{11B20BD7-6FDC-402C-8893-9F494C7AE3A2}" srcOrd="2" destOrd="0" parTransId="{B755D8EF-2E15-4032-A0B7-054C5BD28D27}" sibTransId="{E52EFE51-DCFC-4504-9CA3-CB4D1F49F4DB}"/>
    <dgm:cxn modelId="{232914F8-DC41-4261-A058-63F3509823B7}" srcId="{E2ABA703-C2FA-4FCA-A7E6-79DDEA10C945}" destId="{D08331E9-6107-4B7A-80AC-73A08736977F}" srcOrd="2" destOrd="0" parTransId="{146AD9E7-ADC1-4B93-90F0-6A7857AA9E73}" sibTransId="{AEEAA633-5CA6-40D6-A7CC-597EF4C28AD2}"/>
    <dgm:cxn modelId="{85EFE524-344D-4AF4-BA81-F3C966B211F3}" type="presOf" srcId="{11B20BD7-6FDC-402C-8893-9F494C7AE3A2}" destId="{C14470A7-490E-4BDB-B489-974600D84A5D}" srcOrd="0" destOrd="0" presId="urn:microsoft.com/office/officeart/2005/8/layout/lProcess2"/>
    <dgm:cxn modelId="{391E0C62-5C24-446E-8DF8-751DDAF324EF}" type="presOf" srcId="{B5327F91-41C8-40A2-BDCF-10A64404373D}" destId="{3F0F9CAA-69BE-460C-BB36-C68B79C3D174}" srcOrd="0" destOrd="0" presId="urn:microsoft.com/office/officeart/2005/8/layout/lProcess2"/>
    <dgm:cxn modelId="{5A027719-4F9C-417E-A627-8B42D606F9BA}" srcId="{99E8828A-6DB3-4ADC-84AA-E687A210CE64}" destId="{B5327F91-41C8-40A2-BDCF-10A64404373D}" srcOrd="1" destOrd="0" parTransId="{86D7B345-F02C-4DD5-B4EA-FFF5DD357BDA}" sibTransId="{5861FAFA-F7E3-40A8-8202-C62BC672266E}"/>
    <dgm:cxn modelId="{B4480A80-04EB-4112-AAB1-5719B0F43828}" srcId="{E2ABA703-C2FA-4FCA-A7E6-79DDEA10C945}" destId="{99E8828A-6DB3-4ADC-84AA-E687A210CE64}" srcOrd="3" destOrd="0" parTransId="{FC0F5DBD-4797-48B8-A292-3E2C3A09D066}" sibTransId="{AF282863-A8F8-4E88-A369-29073D144344}"/>
    <dgm:cxn modelId="{22C270DA-FAEF-4523-B06F-8043952194DD}" srcId="{E2ABA703-C2FA-4FCA-A7E6-79DDEA10C945}" destId="{7CC2210D-C70C-4B6C-A484-1D2DF612A10E}" srcOrd="1" destOrd="0" parTransId="{C5AC7AD9-ECF5-4A40-B5CF-84C4CEA3CE61}" sibTransId="{B7E1AAFA-585B-42D8-BA47-82AC935F0995}"/>
    <dgm:cxn modelId="{5D9F2DB7-E43E-45B5-B838-DD01656A5608}" srcId="{D08331E9-6107-4B7A-80AC-73A08736977F}" destId="{875F3A5E-A22E-4F09-8618-A4D549BA5ECB}" srcOrd="0" destOrd="0" parTransId="{0F85B797-9C9B-4654-A21B-76AE3B918FC6}" sibTransId="{4231FABB-576E-4436-A7D2-DC1FC7DFD60C}"/>
    <dgm:cxn modelId="{B35ADDC8-08FB-45E6-B363-A47904214A0E}" type="presOf" srcId="{3A9D6460-5895-49F1-814A-4F550083D394}" destId="{72DE2A3B-6177-4C4F-8E72-CD4129A897F9}" srcOrd="0" destOrd="0" presId="urn:microsoft.com/office/officeart/2005/8/layout/lProcess2"/>
    <dgm:cxn modelId="{9F36D7E9-A3F8-4101-AE1B-5791EA6E69CB}" type="presOf" srcId="{E2ABA703-C2FA-4FCA-A7E6-79DDEA10C945}" destId="{24396E2F-BF2B-4754-A911-C4839186D0F5}" srcOrd="0" destOrd="0" presId="urn:microsoft.com/office/officeart/2005/8/layout/lProcess2"/>
    <dgm:cxn modelId="{930FABD1-E0A3-4A98-A5FB-9650CDE481E6}" type="presOf" srcId="{B9C244D1-496B-4ACE-BB4F-6B6DB9D949F8}" destId="{9A0B0E1D-5090-4FCE-91C8-D37273A405C7}" srcOrd="0" destOrd="0" presId="urn:microsoft.com/office/officeart/2005/8/layout/lProcess2"/>
    <dgm:cxn modelId="{EA622A40-54F7-4E45-8E47-500F1931C5BB}" type="presOf" srcId="{16924917-DC26-4EE5-BD94-93BA594F2811}" destId="{390FA14F-4E7D-4C3B-B37D-8384E5876DB9}" srcOrd="0" destOrd="0" presId="urn:microsoft.com/office/officeart/2005/8/layout/lProcess2"/>
    <dgm:cxn modelId="{7827A7FD-3268-478C-ADF7-B1243646C4F6}" type="presOf" srcId="{99E8828A-6DB3-4ADC-84AA-E687A210CE64}" destId="{5C5A197C-E4CA-4C02-B4B5-67AF44ED7C1E}" srcOrd="1" destOrd="0" presId="urn:microsoft.com/office/officeart/2005/8/layout/lProcess2"/>
    <dgm:cxn modelId="{80A668C1-A17F-4EF7-9F3B-F3BA80CAC438}" type="presOf" srcId="{D08331E9-6107-4B7A-80AC-73A08736977F}" destId="{02289968-F14F-4DE7-BC88-C64AFD83DCBB}" srcOrd="0" destOrd="0" presId="urn:microsoft.com/office/officeart/2005/8/layout/lProcess2"/>
    <dgm:cxn modelId="{058379C7-4870-459D-8AD1-E4987D6D5169}" type="presOf" srcId="{3BC0A8EA-7D0D-44DE-9BFE-7353394CE57A}" destId="{EF8757B7-7FD9-447C-85D8-50F1B7A7FB01}" srcOrd="0" destOrd="0" presId="urn:microsoft.com/office/officeart/2005/8/layout/lProcess2"/>
    <dgm:cxn modelId="{6B65D48F-6892-489A-BC39-1702BF17BCE2}" type="presOf" srcId="{7CC2210D-C70C-4B6C-A484-1D2DF612A10E}" destId="{9B3224EB-13A2-4A84-841E-EE28DB295099}" srcOrd="1" destOrd="0" presId="urn:microsoft.com/office/officeart/2005/8/layout/lProcess2"/>
    <dgm:cxn modelId="{55B6C2A6-5379-4D53-9B72-D917A2877022}" srcId="{99E8828A-6DB3-4ADC-84AA-E687A210CE64}" destId="{1A88F7F6-D9CD-4637-8CA8-D23494758D7D}" srcOrd="0" destOrd="0" parTransId="{1FFABF3A-327D-44FF-BDDF-8B10BF7FF600}" sibTransId="{5D234618-E3CA-4471-98CB-DE8039912DE5}"/>
    <dgm:cxn modelId="{CF735292-590B-4B27-92FB-61350E395D1B}" srcId="{5B79DD45-4C62-4AC1-A724-E390C3989FA1}" destId="{3BC0A8EA-7D0D-44DE-9BFE-7353394CE57A}" srcOrd="0" destOrd="0" parTransId="{F497486B-7E69-4AF9-BCC5-75F693DEE11F}" sibTransId="{ADC3C4F8-9297-4AB6-AE71-C83FC69A1583}"/>
    <dgm:cxn modelId="{A3193AF4-F71C-4762-B242-893BBADC6426}" type="presOf" srcId="{1A88F7F6-D9CD-4637-8CA8-D23494758D7D}" destId="{FDFA9603-CB8C-43DA-AF41-A4919637EB47}" srcOrd="0" destOrd="0" presId="urn:microsoft.com/office/officeart/2005/8/layout/lProcess2"/>
    <dgm:cxn modelId="{FA3A41F1-B83C-432F-BB11-D5249ABAD314}" type="presOf" srcId="{527EA72A-4EE6-4B0D-9376-4119FC356D2A}" destId="{3D70ABE8-EAAD-4ADA-ABEE-49DE629771E5}" srcOrd="0" destOrd="0" presId="urn:microsoft.com/office/officeart/2005/8/layout/lProcess2"/>
    <dgm:cxn modelId="{208DE136-CB29-4B72-BEC5-088E4D89CDD5}" type="presOf" srcId="{5B79DD45-4C62-4AC1-A724-E390C3989FA1}" destId="{1C944A2D-C019-4220-B206-768F8D690FFB}" srcOrd="0" destOrd="0" presId="urn:microsoft.com/office/officeart/2005/8/layout/lProcess2"/>
    <dgm:cxn modelId="{04C7C399-F005-4FAC-A7D8-1719EDC06B76}" type="presOf" srcId="{7039287F-008F-474B-938C-120DDC9D4D51}" destId="{55614EA6-AD85-470E-8691-9107C5703B7E}" srcOrd="0" destOrd="0" presId="urn:microsoft.com/office/officeart/2005/8/layout/lProcess2"/>
    <dgm:cxn modelId="{4BF36A93-CE42-4C7F-98DC-A7DC06517AB8}" type="presOf" srcId="{875F3A5E-A22E-4F09-8618-A4D549BA5ECB}" destId="{CFCBA01D-3DB2-4BDE-877E-1A33B56A23BA}" srcOrd="0" destOrd="0" presId="urn:microsoft.com/office/officeart/2005/8/layout/lProcess2"/>
    <dgm:cxn modelId="{7219D966-2340-4AB5-9456-FC44CE16B34B}" type="presOf" srcId="{7CC2210D-C70C-4B6C-A484-1D2DF612A10E}" destId="{8D21EA9C-03B5-4BA0-B5A4-2A684A35F358}" srcOrd="0" destOrd="0" presId="urn:microsoft.com/office/officeart/2005/8/layout/lProcess2"/>
    <dgm:cxn modelId="{037522B2-6DC2-467F-A83B-A646EFE9E439}" srcId="{7CC2210D-C70C-4B6C-A484-1D2DF612A10E}" destId="{527EA72A-4EE6-4B0D-9376-4119FC356D2A}" srcOrd="0" destOrd="0" parTransId="{8D163677-9A2D-4594-BFF0-1F76F8EF9DFD}" sibTransId="{C3762FB1-5367-41BC-88DC-E1BB444AA8C7}"/>
    <dgm:cxn modelId="{EAB3C35C-F9B4-4E27-86E7-09DE76B85E0E}" srcId="{E2ABA703-C2FA-4FCA-A7E6-79DDEA10C945}" destId="{5B79DD45-4C62-4AC1-A724-E390C3989FA1}" srcOrd="0" destOrd="0" parTransId="{5BAA7983-C347-4D6B-84A8-F40D2FF23019}" sibTransId="{74388508-3BDE-4561-A164-E3EBACB482D5}"/>
    <dgm:cxn modelId="{0D1F98D5-047C-4D42-8539-FE06B2E9C26F}" type="presOf" srcId="{D08331E9-6107-4B7A-80AC-73A08736977F}" destId="{7AD62678-9A13-407B-B485-B446046AF330}" srcOrd="1" destOrd="0" presId="urn:microsoft.com/office/officeart/2005/8/layout/lProcess2"/>
    <dgm:cxn modelId="{5293AC57-6D42-4B7C-9921-D8407E27BBA7}" type="presOf" srcId="{99E8828A-6DB3-4ADC-84AA-E687A210CE64}" destId="{0098CA11-FF0D-48E1-9A0F-F19838D951C0}" srcOrd="0" destOrd="0" presId="urn:microsoft.com/office/officeart/2005/8/layout/lProcess2"/>
    <dgm:cxn modelId="{ECD35D4A-C59B-4E4B-B5E4-6EAF87D4071E}" type="presOf" srcId="{D684B373-530E-48C9-B680-9C03A3ADD8FA}" destId="{52FAE7D6-69E1-4B01-981B-0881D2599DF2}" srcOrd="0" destOrd="0" presId="urn:microsoft.com/office/officeart/2005/8/layout/lProcess2"/>
    <dgm:cxn modelId="{E555FC68-82B3-4080-8C7C-0FD02F6CF8D0}" type="presOf" srcId="{5B79DD45-4C62-4AC1-A724-E390C3989FA1}" destId="{CED42CC5-3B59-415A-BDCF-A46A2C233BA8}" srcOrd="1" destOrd="0" presId="urn:microsoft.com/office/officeart/2005/8/layout/lProcess2"/>
    <dgm:cxn modelId="{DD94DA0F-8B5B-40A1-98B5-5C77184E2CE0}" srcId="{5B79DD45-4C62-4AC1-A724-E390C3989FA1}" destId="{B9C244D1-496B-4ACE-BB4F-6B6DB9D949F8}" srcOrd="2" destOrd="0" parTransId="{F78D2BD5-CF18-45E1-B29F-6BB73D09895D}" sibTransId="{8ECFDC57-F948-437B-BC00-228B45003F04}"/>
    <dgm:cxn modelId="{34340DB2-D943-418B-9C58-24FB106F7DCA}" type="presOf" srcId="{4A2F5DD7-176A-4931-A75C-BB1B581E03F0}" destId="{122A3760-5E7E-418F-AC80-42E21E816FB0}" srcOrd="0" destOrd="0" presId="urn:microsoft.com/office/officeart/2005/8/layout/lProcess2"/>
    <dgm:cxn modelId="{FA1051C9-A993-42C2-85BC-5F4B41B9D5B3}" srcId="{5B79DD45-4C62-4AC1-A724-E390C3989FA1}" destId="{D684B373-530E-48C9-B680-9C03A3ADD8FA}" srcOrd="1" destOrd="0" parTransId="{19392392-2399-4519-A9A1-B7C736A4EF78}" sibTransId="{04E3D087-6650-42CF-A189-D52C943D4225}"/>
    <dgm:cxn modelId="{F5DED44A-3CEB-4555-B68F-3CA13E12BC6D}" srcId="{7CC2210D-C70C-4B6C-A484-1D2DF612A10E}" destId="{4A2F5DD7-176A-4931-A75C-BB1B581E03F0}" srcOrd="1" destOrd="0" parTransId="{074643DC-CBAB-46CC-87E6-DCC69F783130}" sibTransId="{581F73B4-90B5-4717-9E1E-BE43B3CB71A3}"/>
    <dgm:cxn modelId="{9E838C84-B98A-4C1E-9997-94F606EC4A7F}" srcId="{D08331E9-6107-4B7A-80AC-73A08736977F}" destId="{16924917-DC26-4EE5-BD94-93BA594F2811}" srcOrd="1" destOrd="0" parTransId="{FFD573D0-B8C1-42EA-B2E9-C16672050D25}" sibTransId="{6D0D726E-353B-48C8-BF6B-6F0163EE631A}"/>
    <dgm:cxn modelId="{299DFD1F-1C52-4840-9E62-86333595B799}" type="presParOf" srcId="{24396E2F-BF2B-4754-A911-C4839186D0F5}" destId="{7FB7984E-BCFC-478D-B251-B718A5D9826E}" srcOrd="0" destOrd="0" presId="urn:microsoft.com/office/officeart/2005/8/layout/lProcess2"/>
    <dgm:cxn modelId="{067E2F53-04FA-4763-9841-034BAFCA7FEF}" type="presParOf" srcId="{7FB7984E-BCFC-478D-B251-B718A5D9826E}" destId="{1C944A2D-C019-4220-B206-768F8D690FFB}" srcOrd="0" destOrd="0" presId="urn:microsoft.com/office/officeart/2005/8/layout/lProcess2"/>
    <dgm:cxn modelId="{EB8813EE-C430-4521-9E21-4D29610536A0}" type="presParOf" srcId="{7FB7984E-BCFC-478D-B251-B718A5D9826E}" destId="{CED42CC5-3B59-415A-BDCF-A46A2C233BA8}" srcOrd="1" destOrd="0" presId="urn:microsoft.com/office/officeart/2005/8/layout/lProcess2"/>
    <dgm:cxn modelId="{DE546FCB-C5E2-4C82-B364-CE76BE878FAA}" type="presParOf" srcId="{7FB7984E-BCFC-478D-B251-B718A5D9826E}" destId="{050C92DD-E055-4CBF-8D7F-3118B431A633}" srcOrd="2" destOrd="0" presId="urn:microsoft.com/office/officeart/2005/8/layout/lProcess2"/>
    <dgm:cxn modelId="{A9DF19A1-E079-4BDD-8232-6CC9A41EA780}" type="presParOf" srcId="{050C92DD-E055-4CBF-8D7F-3118B431A633}" destId="{5BA78142-5DC0-4505-BA09-531CEECB18FE}" srcOrd="0" destOrd="0" presId="urn:microsoft.com/office/officeart/2005/8/layout/lProcess2"/>
    <dgm:cxn modelId="{53F01695-5AB6-4221-ABB1-C8EFE264339F}" type="presParOf" srcId="{5BA78142-5DC0-4505-BA09-531CEECB18FE}" destId="{EF8757B7-7FD9-447C-85D8-50F1B7A7FB01}" srcOrd="0" destOrd="0" presId="urn:microsoft.com/office/officeart/2005/8/layout/lProcess2"/>
    <dgm:cxn modelId="{0221FEED-793B-4DC1-834F-577348418E15}" type="presParOf" srcId="{5BA78142-5DC0-4505-BA09-531CEECB18FE}" destId="{6F2256D4-C450-4CE5-B5CA-210233C047D8}" srcOrd="1" destOrd="0" presId="urn:microsoft.com/office/officeart/2005/8/layout/lProcess2"/>
    <dgm:cxn modelId="{25BE6992-DFBC-4769-8199-24AF4F334176}" type="presParOf" srcId="{5BA78142-5DC0-4505-BA09-531CEECB18FE}" destId="{52FAE7D6-69E1-4B01-981B-0881D2599DF2}" srcOrd="2" destOrd="0" presId="urn:microsoft.com/office/officeart/2005/8/layout/lProcess2"/>
    <dgm:cxn modelId="{C1C33B76-0AAE-438D-A009-CB7D8EC7D72C}" type="presParOf" srcId="{5BA78142-5DC0-4505-BA09-531CEECB18FE}" destId="{01ADDFA3-E04B-4899-87D4-4A3D822F5EC0}" srcOrd="3" destOrd="0" presId="urn:microsoft.com/office/officeart/2005/8/layout/lProcess2"/>
    <dgm:cxn modelId="{1C039AB7-FF30-4E51-B7B6-C758FF18A4A5}" type="presParOf" srcId="{5BA78142-5DC0-4505-BA09-531CEECB18FE}" destId="{9A0B0E1D-5090-4FCE-91C8-D37273A405C7}" srcOrd="4" destOrd="0" presId="urn:microsoft.com/office/officeart/2005/8/layout/lProcess2"/>
    <dgm:cxn modelId="{6EE2EC9C-3108-49B8-BC3D-ABF42F4FD021}" type="presParOf" srcId="{24396E2F-BF2B-4754-A911-C4839186D0F5}" destId="{BEB32979-525E-49E9-865A-8801355A2A0F}" srcOrd="1" destOrd="0" presId="urn:microsoft.com/office/officeart/2005/8/layout/lProcess2"/>
    <dgm:cxn modelId="{82E85504-561A-420E-8A46-4F5C155416C0}" type="presParOf" srcId="{24396E2F-BF2B-4754-A911-C4839186D0F5}" destId="{8FA44F93-BE53-4610-BC99-8E30164F75F1}" srcOrd="2" destOrd="0" presId="urn:microsoft.com/office/officeart/2005/8/layout/lProcess2"/>
    <dgm:cxn modelId="{2EACE8BD-CBAA-4584-9482-085FF950886D}" type="presParOf" srcId="{8FA44F93-BE53-4610-BC99-8E30164F75F1}" destId="{8D21EA9C-03B5-4BA0-B5A4-2A684A35F358}" srcOrd="0" destOrd="0" presId="urn:microsoft.com/office/officeart/2005/8/layout/lProcess2"/>
    <dgm:cxn modelId="{FEDE4111-BF5D-40E6-B63D-F6FB21BF6939}" type="presParOf" srcId="{8FA44F93-BE53-4610-BC99-8E30164F75F1}" destId="{9B3224EB-13A2-4A84-841E-EE28DB295099}" srcOrd="1" destOrd="0" presId="urn:microsoft.com/office/officeart/2005/8/layout/lProcess2"/>
    <dgm:cxn modelId="{7B4F9C27-DBF7-4974-AB64-681D352E5FAE}" type="presParOf" srcId="{8FA44F93-BE53-4610-BC99-8E30164F75F1}" destId="{843B579D-F0AE-4EFB-AB0E-CB54E0092023}" srcOrd="2" destOrd="0" presId="urn:microsoft.com/office/officeart/2005/8/layout/lProcess2"/>
    <dgm:cxn modelId="{40798F67-7AA0-4B89-A03B-E53DEEDB675D}" type="presParOf" srcId="{843B579D-F0AE-4EFB-AB0E-CB54E0092023}" destId="{8E310E5A-E91D-4A9C-9B6F-FB3BB549D7EB}" srcOrd="0" destOrd="0" presId="urn:microsoft.com/office/officeart/2005/8/layout/lProcess2"/>
    <dgm:cxn modelId="{BDBA0A0D-097F-421F-B9D8-21FD70C2EC29}" type="presParOf" srcId="{8E310E5A-E91D-4A9C-9B6F-FB3BB549D7EB}" destId="{3D70ABE8-EAAD-4ADA-ABEE-49DE629771E5}" srcOrd="0" destOrd="0" presId="urn:microsoft.com/office/officeart/2005/8/layout/lProcess2"/>
    <dgm:cxn modelId="{49508907-EB5C-4834-9A83-573E6711D8E2}" type="presParOf" srcId="{8E310E5A-E91D-4A9C-9B6F-FB3BB549D7EB}" destId="{51451293-AAA9-44CD-A901-DFCA4DA57F04}" srcOrd="1" destOrd="0" presId="urn:microsoft.com/office/officeart/2005/8/layout/lProcess2"/>
    <dgm:cxn modelId="{081FEFF4-80B4-4F7D-8B92-FCA8066E7A25}" type="presParOf" srcId="{8E310E5A-E91D-4A9C-9B6F-FB3BB549D7EB}" destId="{122A3760-5E7E-418F-AC80-42E21E816FB0}" srcOrd="2" destOrd="0" presId="urn:microsoft.com/office/officeart/2005/8/layout/lProcess2"/>
    <dgm:cxn modelId="{9BCD98EA-66BC-4C08-9C65-D6EE64C53608}" type="presParOf" srcId="{8E310E5A-E91D-4A9C-9B6F-FB3BB549D7EB}" destId="{E120FA24-8674-44F4-9559-47AA5AB8A99A}" srcOrd="3" destOrd="0" presId="urn:microsoft.com/office/officeart/2005/8/layout/lProcess2"/>
    <dgm:cxn modelId="{5B13355F-2629-4871-AA97-23299AD461B9}" type="presParOf" srcId="{8E310E5A-E91D-4A9C-9B6F-FB3BB549D7EB}" destId="{72DE2A3B-6177-4C4F-8E72-CD4129A897F9}" srcOrd="4" destOrd="0" presId="urn:microsoft.com/office/officeart/2005/8/layout/lProcess2"/>
    <dgm:cxn modelId="{872D8DDA-2C9D-40D8-98FD-63D41B0BD6A4}" type="presParOf" srcId="{24396E2F-BF2B-4754-A911-C4839186D0F5}" destId="{952727DF-C31D-4D5F-BF96-B4C27E16D3D0}" srcOrd="3" destOrd="0" presId="urn:microsoft.com/office/officeart/2005/8/layout/lProcess2"/>
    <dgm:cxn modelId="{95CAE9BD-538E-497A-8B8F-51D0382BE0B2}" type="presParOf" srcId="{24396E2F-BF2B-4754-A911-C4839186D0F5}" destId="{A95A4A01-DD60-4DCF-BFEF-3ACF61A5EB91}" srcOrd="4" destOrd="0" presId="urn:microsoft.com/office/officeart/2005/8/layout/lProcess2"/>
    <dgm:cxn modelId="{5088B5DE-A751-418E-BCB8-92165180F251}" type="presParOf" srcId="{A95A4A01-DD60-4DCF-BFEF-3ACF61A5EB91}" destId="{02289968-F14F-4DE7-BC88-C64AFD83DCBB}" srcOrd="0" destOrd="0" presId="urn:microsoft.com/office/officeart/2005/8/layout/lProcess2"/>
    <dgm:cxn modelId="{207E6EF0-5CA3-4025-B150-51997FA85888}" type="presParOf" srcId="{A95A4A01-DD60-4DCF-BFEF-3ACF61A5EB91}" destId="{7AD62678-9A13-407B-B485-B446046AF330}" srcOrd="1" destOrd="0" presId="urn:microsoft.com/office/officeart/2005/8/layout/lProcess2"/>
    <dgm:cxn modelId="{9651FABD-D0FA-4791-8E26-AA6D7AD618E9}" type="presParOf" srcId="{A95A4A01-DD60-4DCF-BFEF-3ACF61A5EB91}" destId="{17D594A5-464C-4F13-AFA1-1802E10CB62A}" srcOrd="2" destOrd="0" presId="urn:microsoft.com/office/officeart/2005/8/layout/lProcess2"/>
    <dgm:cxn modelId="{F8F2DE5D-6686-4F6B-8C76-B407067129CF}" type="presParOf" srcId="{17D594A5-464C-4F13-AFA1-1802E10CB62A}" destId="{EDBB9B36-9705-4062-830F-2551D797C5A0}" srcOrd="0" destOrd="0" presId="urn:microsoft.com/office/officeart/2005/8/layout/lProcess2"/>
    <dgm:cxn modelId="{E5DAC25D-3790-4F27-8AB8-00C7F6826DB0}" type="presParOf" srcId="{EDBB9B36-9705-4062-830F-2551D797C5A0}" destId="{CFCBA01D-3DB2-4BDE-877E-1A33B56A23BA}" srcOrd="0" destOrd="0" presId="urn:microsoft.com/office/officeart/2005/8/layout/lProcess2"/>
    <dgm:cxn modelId="{3E2DC6E0-68ED-4253-8ADF-E02DF032EB16}" type="presParOf" srcId="{EDBB9B36-9705-4062-830F-2551D797C5A0}" destId="{D3001AB9-DE11-4986-BE30-606585D1F388}" srcOrd="1" destOrd="0" presId="urn:microsoft.com/office/officeart/2005/8/layout/lProcess2"/>
    <dgm:cxn modelId="{B0154AA8-B43B-49C3-9977-E0BE453A19F0}" type="presParOf" srcId="{EDBB9B36-9705-4062-830F-2551D797C5A0}" destId="{390FA14F-4E7D-4C3B-B37D-8384E5876DB9}" srcOrd="2" destOrd="0" presId="urn:microsoft.com/office/officeart/2005/8/layout/lProcess2"/>
    <dgm:cxn modelId="{25BCA256-7D15-47CE-A4C5-41490B8B602D}" type="presParOf" srcId="{EDBB9B36-9705-4062-830F-2551D797C5A0}" destId="{8B32FF57-CD3D-454E-ADF9-0BE2F59D6D61}" srcOrd="3" destOrd="0" presId="urn:microsoft.com/office/officeart/2005/8/layout/lProcess2"/>
    <dgm:cxn modelId="{C27A0901-0C65-4ED9-B5E2-ADA8A08B56D8}" type="presParOf" srcId="{EDBB9B36-9705-4062-830F-2551D797C5A0}" destId="{C14470A7-490E-4BDB-B489-974600D84A5D}" srcOrd="4" destOrd="0" presId="urn:microsoft.com/office/officeart/2005/8/layout/lProcess2"/>
    <dgm:cxn modelId="{85C2559A-9BB3-4198-BCBB-D531755CC494}" type="presParOf" srcId="{24396E2F-BF2B-4754-A911-C4839186D0F5}" destId="{3AB2718C-6AAD-4639-A563-2202E9064146}" srcOrd="5" destOrd="0" presId="urn:microsoft.com/office/officeart/2005/8/layout/lProcess2"/>
    <dgm:cxn modelId="{EF879BF7-ABC5-42A1-B7A5-AAC86F984976}" type="presParOf" srcId="{24396E2F-BF2B-4754-A911-C4839186D0F5}" destId="{4F4FB0F8-29BC-442E-919A-36C56DBC7B78}" srcOrd="6" destOrd="0" presId="urn:microsoft.com/office/officeart/2005/8/layout/lProcess2"/>
    <dgm:cxn modelId="{A01EFD86-1228-4145-8FED-EF378B49D413}" type="presParOf" srcId="{4F4FB0F8-29BC-442E-919A-36C56DBC7B78}" destId="{0098CA11-FF0D-48E1-9A0F-F19838D951C0}" srcOrd="0" destOrd="0" presId="urn:microsoft.com/office/officeart/2005/8/layout/lProcess2"/>
    <dgm:cxn modelId="{14F436B4-B4DF-450E-BFEF-9EC2FC5A047A}" type="presParOf" srcId="{4F4FB0F8-29BC-442E-919A-36C56DBC7B78}" destId="{5C5A197C-E4CA-4C02-B4B5-67AF44ED7C1E}" srcOrd="1" destOrd="0" presId="urn:microsoft.com/office/officeart/2005/8/layout/lProcess2"/>
    <dgm:cxn modelId="{789AC439-8DBE-45BF-919D-8C3B95B2CDF5}" type="presParOf" srcId="{4F4FB0F8-29BC-442E-919A-36C56DBC7B78}" destId="{6CD772EA-389B-420E-925E-59AF63F240EC}" srcOrd="2" destOrd="0" presId="urn:microsoft.com/office/officeart/2005/8/layout/lProcess2"/>
    <dgm:cxn modelId="{E95F388D-4051-4ABE-A622-E16E19A0D99C}" type="presParOf" srcId="{6CD772EA-389B-420E-925E-59AF63F240EC}" destId="{B87A2647-84A8-4CF1-BE19-7930F896E318}" srcOrd="0" destOrd="0" presId="urn:microsoft.com/office/officeart/2005/8/layout/lProcess2"/>
    <dgm:cxn modelId="{FE00AA9A-BFF2-4B46-AA73-1D0C9ACF0A64}" type="presParOf" srcId="{B87A2647-84A8-4CF1-BE19-7930F896E318}" destId="{FDFA9603-CB8C-43DA-AF41-A4919637EB47}" srcOrd="0" destOrd="0" presId="urn:microsoft.com/office/officeart/2005/8/layout/lProcess2"/>
    <dgm:cxn modelId="{A18DFE64-8DD2-4B6F-B4FF-CC3F03468800}" type="presParOf" srcId="{B87A2647-84A8-4CF1-BE19-7930F896E318}" destId="{879FE2AE-38ED-41EA-949E-685208F43F62}" srcOrd="1" destOrd="0" presId="urn:microsoft.com/office/officeart/2005/8/layout/lProcess2"/>
    <dgm:cxn modelId="{834F0877-2D5D-45F7-8F65-774DEAB1B793}" type="presParOf" srcId="{B87A2647-84A8-4CF1-BE19-7930F896E318}" destId="{3F0F9CAA-69BE-460C-BB36-C68B79C3D174}" srcOrd="2" destOrd="0" presId="urn:microsoft.com/office/officeart/2005/8/layout/lProcess2"/>
    <dgm:cxn modelId="{D5DC989E-B430-45E4-8987-067CE469D6EB}" type="presParOf" srcId="{B87A2647-84A8-4CF1-BE19-7930F896E318}" destId="{6D7C3EB1-93F6-4B13-AF54-5166469C3C79}" srcOrd="3" destOrd="0" presId="urn:microsoft.com/office/officeart/2005/8/layout/lProcess2"/>
    <dgm:cxn modelId="{8CF286B3-65B4-4BA2-8BF1-653EB228039F}" type="presParOf" srcId="{B87A2647-84A8-4CF1-BE19-7930F896E318}" destId="{55614EA6-AD85-470E-8691-9107C5703B7E}" srcOrd="4"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C944A2D-C019-4220-B206-768F8D690FFB}">
      <dsp:nvSpPr>
        <dsp:cNvPr id="0" name=""/>
        <dsp:cNvSpPr/>
      </dsp:nvSpPr>
      <dsp:spPr>
        <a:xfrm>
          <a:off x="1966" y="0"/>
          <a:ext cx="1929653" cy="21400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Databases</a:t>
          </a:r>
          <a:endParaRPr lang="en-US" sz="2400" kern="1200" dirty="0"/>
        </a:p>
      </dsp:txBody>
      <dsp:txXfrm>
        <a:off x="1966" y="0"/>
        <a:ext cx="1929653" cy="642022"/>
      </dsp:txXfrm>
    </dsp:sp>
    <dsp:sp modelId="{EF8757B7-7FD9-447C-85D8-50F1B7A7FB01}">
      <dsp:nvSpPr>
        <dsp:cNvPr id="0" name=""/>
        <dsp:cNvSpPr/>
      </dsp:nvSpPr>
      <dsp:spPr>
        <a:xfrm>
          <a:off x="194931" y="642205"/>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SQLite</a:t>
          </a:r>
          <a:endParaRPr lang="en-US" sz="2000" kern="1200" dirty="0"/>
        </a:p>
      </dsp:txBody>
      <dsp:txXfrm>
        <a:off x="194931" y="642205"/>
        <a:ext cx="1543722" cy="420439"/>
      </dsp:txXfrm>
    </dsp:sp>
    <dsp:sp modelId="{52FAE7D6-69E1-4B01-981B-0881D2599DF2}">
      <dsp:nvSpPr>
        <dsp:cNvPr id="0" name=""/>
        <dsp:cNvSpPr/>
      </dsp:nvSpPr>
      <dsp:spPr>
        <a:xfrm>
          <a:off x="194931" y="1127327"/>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MySQL</a:t>
          </a:r>
        </a:p>
      </dsp:txBody>
      <dsp:txXfrm>
        <a:off x="194931" y="1127327"/>
        <a:ext cx="1543722" cy="420439"/>
      </dsp:txXfrm>
    </dsp:sp>
    <dsp:sp modelId="{9A0B0E1D-5090-4FCE-91C8-D37273A405C7}">
      <dsp:nvSpPr>
        <dsp:cNvPr id="0" name=""/>
        <dsp:cNvSpPr/>
      </dsp:nvSpPr>
      <dsp:spPr>
        <a:xfrm>
          <a:off x="194931" y="1612450"/>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err="1" smtClean="0"/>
            <a:t>PostgreSQL</a:t>
          </a:r>
          <a:endParaRPr lang="en-US" sz="2000" kern="1200" dirty="0" smtClean="0"/>
        </a:p>
      </dsp:txBody>
      <dsp:txXfrm>
        <a:off x="194931" y="1612450"/>
        <a:ext cx="1543722" cy="420439"/>
      </dsp:txXfrm>
    </dsp:sp>
    <dsp:sp modelId="{8D21EA9C-03B5-4BA0-B5A4-2A684A35F358}">
      <dsp:nvSpPr>
        <dsp:cNvPr id="0" name=""/>
        <dsp:cNvSpPr/>
      </dsp:nvSpPr>
      <dsp:spPr>
        <a:xfrm>
          <a:off x="2076343" y="0"/>
          <a:ext cx="1929653" cy="21400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Security</a:t>
          </a:r>
          <a:endParaRPr lang="en-US" sz="2400" kern="1200" dirty="0"/>
        </a:p>
      </dsp:txBody>
      <dsp:txXfrm>
        <a:off x="2076343" y="0"/>
        <a:ext cx="1929653" cy="642022"/>
      </dsp:txXfrm>
    </dsp:sp>
    <dsp:sp modelId="{3D70ABE8-EAAD-4ADA-ABEE-49DE629771E5}">
      <dsp:nvSpPr>
        <dsp:cNvPr id="0" name=""/>
        <dsp:cNvSpPr/>
      </dsp:nvSpPr>
      <dsp:spPr>
        <a:xfrm>
          <a:off x="2269309" y="642205"/>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err="1" smtClean="0"/>
            <a:t>IPTables</a:t>
          </a:r>
          <a:endParaRPr lang="en-US" sz="2000" kern="1200" dirty="0"/>
        </a:p>
      </dsp:txBody>
      <dsp:txXfrm>
        <a:off x="2269309" y="642205"/>
        <a:ext cx="1543722" cy="420439"/>
      </dsp:txXfrm>
    </dsp:sp>
    <dsp:sp modelId="{122A3760-5E7E-418F-AC80-42E21E816FB0}">
      <dsp:nvSpPr>
        <dsp:cNvPr id="0" name=""/>
        <dsp:cNvSpPr/>
      </dsp:nvSpPr>
      <dsp:spPr>
        <a:xfrm>
          <a:off x="2269309" y="1127327"/>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err="1" smtClean="0"/>
            <a:t>OpenSSL</a:t>
          </a:r>
          <a:endParaRPr lang="en-US" sz="2000" kern="1200" dirty="0"/>
        </a:p>
      </dsp:txBody>
      <dsp:txXfrm>
        <a:off x="2269309" y="1127327"/>
        <a:ext cx="1543722" cy="420439"/>
      </dsp:txXfrm>
    </dsp:sp>
    <dsp:sp modelId="{72DE2A3B-6177-4C4F-8E72-CD4129A897F9}">
      <dsp:nvSpPr>
        <dsp:cNvPr id="0" name=""/>
        <dsp:cNvSpPr/>
      </dsp:nvSpPr>
      <dsp:spPr>
        <a:xfrm>
          <a:off x="2269309" y="1612450"/>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err="1" smtClean="0"/>
            <a:t>OpenVPN</a:t>
          </a:r>
          <a:endParaRPr lang="en-US" sz="2000" kern="1200" dirty="0"/>
        </a:p>
      </dsp:txBody>
      <dsp:txXfrm>
        <a:off x="2269309" y="1612450"/>
        <a:ext cx="1543722" cy="420439"/>
      </dsp:txXfrm>
    </dsp:sp>
    <dsp:sp modelId="{02289968-F14F-4DE7-BC88-C64AFD83DCBB}">
      <dsp:nvSpPr>
        <dsp:cNvPr id="0" name=""/>
        <dsp:cNvSpPr/>
      </dsp:nvSpPr>
      <dsp:spPr>
        <a:xfrm>
          <a:off x="4150720" y="0"/>
          <a:ext cx="1929653" cy="21400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Code Reuse</a:t>
          </a:r>
          <a:endParaRPr lang="en-US" sz="2400" kern="1200" dirty="0"/>
        </a:p>
      </dsp:txBody>
      <dsp:txXfrm>
        <a:off x="4150720" y="0"/>
        <a:ext cx="1929653" cy="642022"/>
      </dsp:txXfrm>
    </dsp:sp>
    <dsp:sp modelId="{CFCBA01D-3DB2-4BDE-877E-1A33B56A23BA}">
      <dsp:nvSpPr>
        <dsp:cNvPr id="0" name=""/>
        <dsp:cNvSpPr/>
      </dsp:nvSpPr>
      <dsp:spPr>
        <a:xfrm>
          <a:off x="4343686" y="642205"/>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C/C++</a:t>
          </a:r>
          <a:endParaRPr lang="en-US" sz="2000" kern="1200" dirty="0"/>
        </a:p>
      </dsp:txBody>
      <dsp:txXfrm>
        <a:off x="4343686" y="642205"/>
        <a:ext cx="1543722" cy="420439"/>
      </dsp:txXfrm>
    </dsp:sp>
    <dsp:sp modelId="{390FA14F-4E7D-4C3B-B37D-8384E5876DB9}">
      <dsp:nvSpPr>
        <dsp:cNvPr id="0" name=""/>
        <dsp:cNvSpPr/>
      </dsp:nvSpPr>
      <dsp:spPr>
        <a:xfrm>
          <a:off x="4343686" y="1127327"/>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Shell Scripts</a:t>
          </a:r>
        </a:p>
      </dsp:txBody>
      <dsp:txXfrm>
        <a:off x="4343686" y="1127327"/>
        <a:ext cx="1543722" cy="420439"/>
      </dsp:txXfrm>
    </dsp:sp>
    <dsp:sp modelId="{C14470A7-490E-4BDB-B489-974600D84A5D}">
      <dsp:nvSpPr>
        <dsp:cNvPr id="0" name=""/>
        <dsp:cNvSpPr/>
      </dsp:nvSpPr>
      <dsp:spPr>
        <a:xfrm>
          <a:off x="4343686" y="1612450"/>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Python</a:t>
          </a:r>
        </a:p>
      </dsp:txBody>
      <dsp:txXfrm>
        <a:off x="4343686" y="1612450"/>
        <a:ext cx="1543722" cy="420439"/>
      </dsp:txXfrm>
    </dsp:sp>
    <dsp:sp modelId="{0098CA11-FF0D-48E1-9A0F-F19838D951C0}">
      <dsp:nvSpPr>
        <dsp:cNvPr id="0" name=""/>
        <dsp:cNvSpPr/>
      </dsp:nvSpPr>
      <dsp:spPr>
        <a:xfrm>
          <a:off x="6225098" y="0"/>
          <a:ext cx="1929653" cy="21400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Connectivity</a:t>
          </a:r>
        </a:p>
      </dsp:txBody>
      <dsp:txXfrm>
        <a:off x="6225098" y="0"/>
        <a:ext cx="1929653" cy="642022"/>
      </dsp:txXfrm>
    </dsp:sp>
    <dsp:sp modelId="{FDFA9603-CB8C-43DA-AF41-A4919637EB47}">
      <dsp:nvSpPr>
        <dsp:cNvPr id="0" name=""/>
        <dsp:cNvSpPr/>
      </dsp:nvSpPr>
      <dsp:spPr>
        <a:xfrm>
          <a:off x="6418063" y="642205"/>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NTP</a:t>
          </a:r>
        </a:p>
      </dsp:txBody>
      <dsp:txXfrm>
        <a:off x="6418063" y="642205"/>
        <a:ext cx="1543722" cy="420439"/>
      </dsp:txXfrm>
    </dsp:sp>
    <dsp:sp modelId="{3F0F9CAA-69BE-460C-BB36-C68B79C3D174}">
      <dsp:nvSpPr>
        <dsp:cNvPr id="0" name=""/>
        <dsp:cNvSpPr/>
      </dsp:nvSpPr>
      <dsp:spPr>
        <a:xfrm>
          <a:off x="6418063" y="1127327"/>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SNMP</a:t>
          </a:r>
        </a:p>
      </dsp:txBody>
      <dsp:txXfrm>
        <a:off x="6418063" y="1127327"/>
        <a:ext cx="1543722" cy="420439"/>
      </dsp:txXfrm>
    </dsp:sp>
    <dsp:sp modelId="{55614EA6-AD85-470E-8691-9107C5703B7E}">
      <dsp:nvSpPr>
        <dsp:cNvPr id="0" name=""/>
        <dsp:cNvSpPr/>
      </dsp:nvSpPr>
      <dsp:spPr>
        <a:xfrm>
          <a:off x="6418063" y="1612450"/>
          <a:ext cx="1543722" cy="4204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IPv6</a:t>
          </a:r>
        </a:p>
      </dsp:txBody>
      <dsp:txXfrm>
        <a:off x="6418063" y="1612450"/>
        <a:ext cx="1543722" cy="420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6E8923-D200-4F76-9745-039722365E48}" type="datetimeFigureOut">
              <a:rPr lang="en-US" smtClean="0"/>
              <a:pPr/>
              <a:t>3/5/2015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FB3917-D76C-47ED-AAE8-DC599DD99616}" type="slidenum">
              <a:rPr lang="en-US" smtClean="0"/>
              <a:pPr/>
              <a:t>‹#›</a:t>
            </a:fld>
            <a:endParaRPr lang="en-US"/>
          </a:p>
        </p:txBody>
      </p:sp>
    </p:spTree>
    <p:extLst>
      <p:ext uri="{BB962C8B-B14F-4D97-AF65-F5344CB8AC3E}">
        <p14:creationId xmlns="" xmlns:p14="http://schemas.microsoft.com/office/powerpoint/2010/main" val="252554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igital.ni.com/public.nsf/allkb/0CFA3DD7023F2A6386257C580056A85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ine.ni.com/cs/app/doc/p/id/cs-15689"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linuxfoundation.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session we’ll cover the exciting new</a:t>
            </a:r>
            <a:r>
              <a:rPr lang="en-US" baseline="0" dirty="0" smtClean="0"/>
              <a:t> NI Linux Real-Time operating system which powers the new high performance controllers, cRIO-9068 and the </a:t>
            </a:r>
            <a:r>
              <a:rPr lang="en-US" baseline="0" dirty="0" err="1" smtClean="0"/>
              <a:t>myRIO</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1</a:t>
            </a:fld>
            <a:endParaRPr lang="en-US"/>
          </a:p>
        </p:txBody>
      </p:sp>
    </p:spTree>
    <p:extLst>
      <p:ext uri="{BB962C8B-B14F-4D97-AF65-F5344CB8AC3E}">
        <p14:creationId xmlns="" xmlns:p14="http://schemas.microsoft.com/office/powerpoint/2010/main" val="579213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overviewed the hardware and some basics architectural elements concerning the NI Linux Real-Time OS, we will now shift focus to the </a:t>
            </a:r>
            <a:r>
              <a:rPr lang="en-US" baseline="0" dirty="0" err="1" smtClean="0"/>
              <a:t>Filesystem</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10</a:t>
            </a:fld>
            <a:endParaRPr lang="en-US"/>
          </a:p>
        </p:txBody>
      </p:sp>
    </p:spTree>
    <p:extLst>
      <p:ext uri="{BB962C8B-B14F-4D97-AF65-F5344CB8AC3E}">
        <p14:creationId xmlns="" xmlns:p14="http://schemas.microsoft.com/office/powerpoint/2010/main" val="431113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a:t>
            </a:r>
            <a:r>
              <a:rPr lang="en-US" baseline="0" dirty="0" smtClean="0"/>
              <a:t> there are fundamental differences in the </a:t>
            </a:r>
            <a:r>
              <a:rPr lang="en-US" baseline="0" dirty="0" err="1" smtClean="0"/>
              <a:t>Filesystem</a:t>
            </a:r>
            <a:r>
              <a:rPr lang="en-US" baseline="0" dirty="0" smtClean="0"/>
              <a:t> on NI Linux Real-Time. The good news again is that users don’t need to concern themselves with these nuances if they don’t want to – it’s relevant only for those who want to dive into Linux RT deeper.</a:t>
            </a:r>
          </a:p>
          <a:p>
            <a:endParaRPr lang="en-US" baseline="0" dirty="0" smtClean="0"/>
          </a:p>
          <a:p>
            <a:r>
              <a:rPr lang="en-US" baseline="0" dirty="0" smtClean="0"/>
              <a:t>UBIFS is the most reliable and performant for flash</a:t>
            </a:r>
          </a:p>
          <a:p>
            <a:r>
              <a:rPr lang="en-US" baseline="0" dirty="0" smtClean="0"/>
              <a:t>ext4 is the standard for SATA SSDs</a:t>
            </a:r>
          </a:p>
          <a:p>
            <a:endParaRPr lang="en-US" baseline="0" dirty="0" smtClean="0"/>
          </a:p>
          <a:p>
            <a:r>
              <a:rPr lang="en-US" baseline="0" dirty="0" smtClean="0"/>
              <a:t>ni-rt.ini file location has moved – discourage people from using it because we want to move away from it but still there and located in /etc/</a:t>
            </a:r>
            <a:r>
              <a:rPr lang="en-US" baseline="0" dirty="0" err="1" smtClean="0"/>
              <a:t>natinst</a:t>
            </a:r>
            <a:r>
              <a:rPr lang="en-US" baseline="0" dirty="0" smtClean="0"/>
              <a:t>/share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now that we can see the differences in the general file system and paths, let’s move on to talking about accessing these files</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11</a:t>
            </a:fld>
            <a:endParaRPr lang="en-US"/>
          </a:p>
        </p:txBody>
      </p:sp>
    </p:spTree>
    <p:extLst>
      <p:ext uri="{BB962C8B-B14F-4D97-AF65-F5344CB8AC3E}">
        <p14:creationId xmlns="" xmlns:p14="http://schemas.microsoft.com/office/powerpoint/2010/main" val="98485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users who are granted certain</a:t>
            </a:r>
            <a:r>
              <a:rPr lang="en-US" baseline="0" dirty="0" smtClean="0"/>
              <a:t> permissions can access the file system.</a:t>
            </a:r>
            <a:endParaRPr lang="en-US" dirty="0" smtClean="0"/>
          </a:p>
          <a:p>
            <a:endParaRPr lang="en-US" dirty="0" smtClean="0"/>
          </a:p>
          <a:p>
            <a:r>
              <a:rPr lang="en-US" dirty="0" smtClean="0"/>
              <a:t>An </a:t>
            </a:r>
            <a:r>
              <a:rPr lang="en-US" baseline="0" dirty="0" smtClean="0"/>
              <a:t>exciting new feature of NI Linux Real-Time is that ALL user authentication goes through NI-Auth – and securely so! This is different from current cRIO targets, in which NI-</a:t>
            </a:r>
            <a:r>
              <a:rPr lang="en-US" baseline="0" dirty="0" err="1" smtClean="0"/>
              <a:t>Auth</a:t>
            </a:r>
            <a:r>
              <a:rPr lang="en-US" baseline="0" dirty="0" smtClean="0"/>
              <a:t> protected only a few parts of the system (for example, the open FTP server) – and it was easy to bypass and/or compromise. This is no longer the case! On NI Linux Real-Time systems, NI-</a:t>
            </a:r>
            <a:r>
              <a:rPr lang="en-US" baseline="0" dirty="0" err="1" smtClean="0"/>
              <a:t>Auth</a:t>
            </a:r>
            <a:r>
              <a:rPr lang="en-US" baseline="0" dirty="0" smtClean="0"/>
              <a:t> piggybacks on Linux users and permissions to create a robust and thorough authentication mechanism which offers much better security to users.</a:t>
            </a:r>
          </a:p>
          <a:p>
            <a:endParaRPr lang="en-US" baseline="0" dirty="0" smtClean="0"/>
          </a:p>
          <a:p>
            <a:r>
              <a:rPr lang="en-US" baseline="0" dirty="0" smtClean="0"/>
              <a:t>To get </a:t>
            </a:r>
            <a:r>
              <a:rPr lang="en-US" baseline="0" dirty="0" err="1" smtClean="0"/>
              <a:t>superuser</a:t>
            </a:r>
            <a:r>
              <a:rPr lang="en-US" baseline="0" dirty="0" smtClean="0"/>
              <a:t>/root access over SSH, use the admin account – all accounts and permissions can be managed using the Web Interface.</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latin typeface="+mn-lt"/>
                <a:ea typeface="+mn-ea"/>
                <a:cs typeface="+mn-cs"/>
                <a:hlinkClick r:id="rId3"/>
              </a:rPr>
              <a:t>KB 6H58QAR0: How Do I Manage User Accounts on NI Linux Real-</a:t>
            </a:r>
            <a:r>
              <a:rPr lang="en-US" sz="1200" u="sng" kern="1200" dirty="0" err="1" smtClean="0">
                <a:solidFill>
                  <a:schemeClr val="tx1"/>
                </a:solidFill>
                <a:latin typeface="+mn-lt"/>
                <a:ea typeface="+mn-ea"/>
                <a:cs typeface="+mn-cs"/>
                <a:hlinkClick r:id="rId3"/>
              </a:rPr>
              <a:t>Tme</a:t>
            </a:r>
            <a:r>
              <a:rPr lang="en-US" sz="1200" u="sng" kern="1200" dirty="0" smtClean="0">
                <a:solidFill>
                  <a:schemeClr val="tx1"/>
                </a:solidFill>
                <a:latin typeface="+mn-lt"/>
                <a:ea typeface="+mn-ea"/>
                <a:cs typeface="+mn-cs"/>
                <a:hlinkClick r:id="rId3"/>
              </a:rPr>
              <a:t> OS Devices</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12</a:t>
            </a:fld>
            <a:endParaRPr lang="en-US"/>
          </a:p>
        </p:txBody>
      </p:sp>
    </p:spTree>
    <p:extLst>
      <p:ext uri="{BB962C8B-B14F-4D97-AF65-F5344CB8AC3E}">
        <p14:creationId xmlns="" xmlns:p14="http://schemas.microsoft.com/office/powerpoint/2010/main" val="1131001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dive</a:t>
            </a:r>
            <a:r>
              <a:rPr lang="en-US" baseline="0" dirty="0" smtClean="0"/>
              <a:t> into specifically accessing the files now.  There are a few options around and one of them is SSH.</a:t>
            </a:r>
            <a:endParaRPr lang="en-US" dirty="0" smtClean="0"/>
          </a:p>
          <a:p>
            <a:endParaRPr lang="en-US" dirty="0" smtClean="0"/>
          </a:p>
          <a:p>
            <a:r>
              <a:rPr lang="en-US" dirty="0" smtClean="0"/>
              <a:t>An </a:t>
            </a:r>
            <a:r>
              <a:rPr lang="en-US" baseline="0" dirty="0" smtClean="0"/>
              <a:t>exciting feature of NI Linux Real-Time is SSH. Secure Shell needs to be enabled first (which can be done through MAX or through the Web Interface). SSH can be used as a console, and also provides access to the command line. Furthermore, it’s possible to securely transfer files over SSH (using SFTP). </a:t>
            </a:r>
          </a:p>
          <a:p>
            <a:endParaRPr lang="en-US" baseline="0" dirty="0" smtClean="0"/>
          </a:p>
          <a:p>
            <a:r>
              <a:rPr lang="en-US" baseline="0" dirty="0" smtClean="0"/>
              <a:t>Note that the credentials for SSH are synchronized with MAX – these credentials can be setup and managed through the Web Interface.</a:t>
            </a:r>
          </a:p>
          <a:p>
            <a:endParaRPr lang="en-US" baseline="0" dirty="0" smtClean="0"/>
          </a:p>
          <a:p>
            <a:r>
              <a:rPr lang="en-US" baseline="0" dirty="0" smtClean="0"/>
              <a:t>Can’t use </a:t>
            </a:r>
            <a:r>
              <a:rPr lang="en-US" baseline="0" dirty="0" err="1" smtClean="0"/>
              <a:t>useradd</a:t>
            </a:r>
            <a:r>
              <a:rPr lang="en-US" baseline="0" dirty="0" smtClean="0"/>
              <a:t> or </a:t>
            </a:r>
            <a:r>
              <a:rPr lang="en-US" baseline="0" dirty="0" err="1" smtClean="0"/>
              <a:t>adduser</a:t>
            </a:r>
            <a:r>
              <a:rPr lang="en-US" baseline="0" dirty="0" smtClean="0"/>
              <a:t> but can use </a:t>
            </a:r>
            <a:r>
              <a:rPr lang="en-US" baseline="0" dirty="0" err="1" smtClean="0"/>
              <a:t>passwd</a:t>
            </a:r>
            <a:r>
              <a:rPr lang="en-US" baseline="0" dirty="0" smtClean="0"/>
              <a:t> command as long as not a blank password</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13</a:t>
            </a:fld>
            <a:endParaRPr lang="en-US"/>
          </a:p>
        </p:txBody>
      </p:sp>
    </p:spTree>
    <p:extLst>
      <p:ext uri="{BB962C8B-B14F-4D97-AF65-F5344CB8AC3E}">
        <p14:creationId xmlns="" xmlns:p14="http://schemas.microsoft.com/office/powerpoint/2010/main" val="96828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those who have legacy applications that absolutely must rely on an open FTP server, it’s possible to install an insecure FTP server onto NI Linux Real-Time targets. This is not recommended as it compromises the network security of the device.</a:t>
            </a:r>
          </a:p>
          <a:p>
            <a:r>
              <a:rPr lang="en-US" baseline="0" dirty="0" smtClean="0"/>
              <a:t>USE WEBDAV or </a:t>
            </a:r>
            <a:r>
              <a:rPr lang="en-US" baseline="0" dirty="0" err="1" smtClean="0"/>
              <a:t>WinSCP</a:t>
            </a:r>
            <a:r>
              <a:rPr lang="en-US" baseline="0" dirty="0" smtClean="0"/>
              <a:t> instead</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14</a:t>
            </a:fld>
            <a:endParaRPr lang="en-US"/>
          </a:p>
        </p:txBody>
      </p:sp>
    </p:spTree>
    <p:extLst>
      <p:ext uri="{BB962C8B-B14F-4D97-AF65-F5344CB8AC3E}">
        <p14:creationId xmlns="" xmlns:p14="http://schemas.microsoft.com/office/powerpoint/2010/main" val="36948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You must have an NI Linux-Real Time device – either a cRIO-9068 or a </a:t>
            </a:r>
            <a:r>
              <a:rPr lang="en-US" baseline="0" dirty="0" err="1" smtClean="0"/>
              <a:t>myRIO</a:t>
            </a:r>
            <a:r>
              <a:rPr lang="en-US" baseline="0" dirty="0" smtClean="0"/>
              <a:t> will do. </a:t>
            </a:r>
          </a:p>
          <a:p>
            <a:endParaRPr lang="en-US" baseline="0" dirty="0" smtClean="0"/>
          </a:p>
          <a:p>
            <a:r>
              <a:rPr lang="en-US" baseline="0" dirty="0" smtClean="0"/>
              <a:t>Say to Audience:</a:t>
            </a:r>
          </a:p>
          <a:p>
            <a:r>
              <a:rPr lang="en-US" baseline="0" dirty="0" smtClean="0"/>
              <a:t>Let’s take a moment to see NI-</a:t>
            </a:r>
            <a:r>
              <a:rPr lang="en-US" baseline="0" dirty="0" err="1" smtClean="0"/>
              <a:t>Auth</a:t>
            </a:r>
            <a:r>
              <a:rPr lang="en-US" baseline="0" dirty="0" smtClean="0"/>
              <a:t>, WebDAV, and SSH and show off how permissions work on the new NI Linux Real-Time OS!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C7F3236-2703-467F-8E6C-C1643F35A352}" type="slidenum">
              <a:rPr lang="en-US" smtClean="0"/>
              <a:pPr/>
              <a:t>15</a:t>
            </a:fld>
            <a:endParaRPr lang="en-US"/>
          </a:p>
        </p:txBody>
      </p:sp>
    </p:spTree>
    <p:extLst>
      <p:ext uri="{BB962C8B-B14F-4D97-AF65-F5344CB8AC3E}">
        <p14:creationId xmlns="" xmlns:p14="http://schemas.microsoft.com/office/powerpoint/2010/main" val="4005331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Here’s a little cheat sheet to help you</a:t>
            </a:r>
            <a:r>
              <a:rPr lang="en-US" sz="1200" kern="1200" baseline="0" dirty="0" smtClean="0">
                <a:solidFill>
                  <a:schemeClr val="tx1"/>
                </a:solidFill>
                <a:latin typeface="+mn-lt"/>
                <a:ea typeface="+mn-ea"/>
                <a:cs typeface="+mn-cs"/>
              </a:rPr>
              <a:t> through the exercise.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Like we covered earlier, NI Linux Real-Time has the benefit of incorporating general and common Linux </a:t>
            </a:r>
            <a:r>
              <a:rPr lang="en-US" sz="1200" kern="1200" baseline="0" dirty="0" err="1" smtClean="0">
                <a:solidFill>
                  <a:schemeClr val="tx1"/>
                </a:solidFill>
                <a:latin typeface="+mn-lt"/>
                <a:ea typeface="+mn-ea"/>
                <a:cs typeface="+mn-cs"/>
              </a:rPr>
              <a:t>utilties</a:t>
            </a:r>
            <a:r>
              <a:rPr lang="en-US" sz="1200" kern="1200" baseline="0" dirty="0" smtClean="0">
                <a:solidFill>
                  <a:schemeClr val="tx1"/>
                </a:solidFill>
                <a:latin typeface="+mn-lt"/>
                <a:ea typeface="+mn-ea"/>
                <a:cs typeface="+mn-cs"/>
              </a:rPr>
              <a:t>.  One of the included items is BASH.  </a:t>
            </a:r>
            <a:r>
              <a:rPr lang="en-US" sz="1200" kern="1200" dirty="0" smtClean="0">
                <a:solidFill>
                  <a:schemeClr val="tx1"/>
                </a:solidFill>
                <a:latin typeface="+mn-lt"/>
                <a:ea typeface="+mn-ea"/>
                <a:cs typeface="+mn-cs"/>
              </a:rPr>
              <a:t>BASH is a command processor but can also read commands from a file called a script. More will be covered</a:t>
            </a:r>
            <a:r>
              <a:rPr lang="en-US" sz="1200" kern="1200" baseline="0" dirty="0" smtClean="0">
                <a:solidFill>
                  <a:schemeClr val="tx1"/>
                </a:solidFill>
                <a:latin typeface="+mn-lt"/>
                <a:ea typeface="+mn-ea"/>
                <a:cs typeface="+mn-cs"/>
              </a:rPr>
              <a:t> on creating scripts in the next session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Find more commands online</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You must have an NI Linux-Real Time device – either a cRIO-9068 or a </a:t>
            </a:r>
            <a:r>
              <a:rPr lang="en-US" baseline="0" dirty="0" err="1" smtClean="0"/>
              <a:t>myRIO</a:t>
            </a:r>
            <a:r>
              <a:rPr lang="en-US" baseline="0" dirty="0" smtClean="0"/>
              <a:t> will do.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C7F3236-2703-467F-8E6C-C1643F35A352}" type="slidenum">
              <a:rPr lang="en-US" smtClean="0"/>
              <a:pPr/>
              <a:t>17</a:t>
            </a:fld>
            <a:endParaRPr lang="en-US"/>
          </a:p>
        </p:txBody>
      </p:sp>
    </p:spTree>
    <p:extLst>
      <p:ext uri="{BB962C8B-B14F-4D97-AF65-F5344CB8AC3E}">
        <p14:creationId xmlns="" xmlns:p14="http://schemas.microsoft.com/office/powerpoint/2010/main" val="4005331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overviewed some on navigating and using the </a:t>
            </a:r>
            <a:r>
              <a:rPr lang="en-US" baseline="0" dirty="0" err="1" smtClean="0"/>
              <a:t>filesystem</a:t>
            </a:r>
            <a:r>
              <a:rPr lang="en-US" baseline="0" dirty="0" smtClean="0"/>
              <a:t> concerning the NI Linux Real-Time OS, we will now shift focus to the development environment and options you have for developing.</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18</a:t>
            </a:fld>
            <a:endParaRPr lang="en-US"/>
          </a:p>
        </p:txBody>
      </p:sp>
    </p:spTree>
    <p:extLst>
      <p:ext uri="{BB962C8B-B14F-4D97-AF65-F5344CB8AC3E}">
        <p14:creationId xmlns="" xmlns:p14="http://schemas.microsoft.com/office/powerpoint/2010/main" val="431113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Outside of </a:t>
            </a:r>
            <a:r>
              <a:rPr lang="en-US" dirty="0" err="1" smtClean="0"/>
              <a:t>LabVIEW</a:t>
            </a:r>
            <a:r>
              <a:rPr lang="en-US" dirty="0" smtClean="0"/>
              <a:t> and NI, there is a vast community of utilities and libraries that you can use with the NI Linux Real-Time OS.</a:t>
            </a:r>
            <a:r>
              <a:rPr lang="en-US" baseline="0" dirty="0" smtClean="0"/>
              <a:t>  </a:t>
            </a:r>
            <a:r>
              <a:rPr lang="en-US" dirty="0" smtClean="0"/>
              <a:t>Similar</a:t>
            </a:r>
            <a:r>
              <a:rPr lang="en-US" baseline="0" dirty="0" smtClean="0"/>
              <a:t> to the support, but the delivery of these user mode applications are different.</a:t>
            </a:r>
            <a:endParaRPr lang="en-US" dirty="0"/>
          </a:p>
        </p:txBody>
      </p:sp>
      <p:sp>
        <p:nvSpPr>
          <p:cNvPr id="4" name="Slide Number Placeholder 3"/>
          <p:cNvSpPr>
            <a:spLocks noGrp="1"/>
          </p:cNvSpPr>
          <p:nvPr>
            <p:ph type="sldNum" sz="quarter" idx="10"/>
          </p:nvPr>
        </p:nvSpPr>
        <p:spPr/>
        <p:txBody>
          <a:bodyPr/>
          <a:lstStyle/>
          <a:p>
            <a:fld id="{D600632A-6A0F-4A5F-9551-F5B6F39F8163}"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Agenda</a:t>
            </a:r>
            <a:r>
              <a:rPr lang="en-US" baseline="0" dirty="0" smtClean="0"/>
              <a:t> for the session</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2</a:t>
            </a:fld>
            <a:endParaRPr lang="en-US"/>
          </a:p>
        </p:txBody>
      </p:sp>
    </p:spTree>
    <p:extLst>
      <p:ext uri="{BB962C8B-B14F-4D97-AF65-F5344CB8AC3E}">
        <p14:creationId xmlns="" xmlns:p14="http://schemas.microsoft.com/office/powerpoint/2010/main" val="2307932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You must have an NI Linux-Real Time device – either a cRIO-9068 or a </a:t>
            </a:r>
            <a:r>
              <a:rPr lang="en-US" baseline="0" dirty="0" err="1" smtClean="0"/>
              <a:t>myRIO</a:t>
            </a:r>
            <a:r>
              <a:rPr lang="en-US" baseline="0" dirty="0" smtClean="0"/>
              <a:t> will do. </a:t>
            </a:r>
          </a:p>
          <a:p>
            <a:endParaRPr lang="en-US" baseline="0" dirty="0" smtClean="0"/>
          </a:p>
          <a:p>
            <a:r>
              <a:rPr lang="en-US" baseline="0" dirty="0" smtClean="0"/>
              <a:t>Say to Audience:</a:t>
            </a:r>
          </a:p>
          <a:p>
            <a:r>
              <a:rPr lang="en-US" baseline="0" dirty="0" smtClean="0"/>
              <a:t>Now that we talked about the huge options available, let’s take a moment to see work with </a:t>
            </a:r>
            <a:r>
              <a:rPr lang="en-US" baseline="0" dirty="0" err="1" smtClean="0"/>
              <a:t>opkg</a:t>
            </a:r>
            <a:r>
              <a:rPr lang="en-US" baseline="0" dirty="0" smtClean="0"/>
              <a:t> and working with a </a:t>
            </a:r>
            <a:r>
              <a:rPr lang="en-US" baseline="0" dirty="0" err="1" smtClean="0"/>
              <a:t>mySQL</a:t>
            </a:r>
            <a:r>
              <a:rPr lang="en-US" baseline="0" dirty="0" smtClean="0"/>
              <a:t> database. Just so you can see the power this community gives us as developers.</a:t>
            </a:r>
          </a:p>
          <a:p>
            <a:endParaRPr lang="en-US" dirty="0"/>
          </a:p>
        </p:txBody>
      </p:sp>
      <p:sp>
        <p:nvSpPr>
          <p:cNvPr id="4" name="Slide Number Placeholder 3"/>
          <p:cNvSpPr>
            <a:spLocks noGrp="1"/>
          </p:cNvSpPr>
          <p:nvPr>
            <p:ph type="sldNum" sz="quarter" idx="10"/>
          </p:nvPr>
        </p:nvSpPr>
        <p:spPr/>
        <p:txBody>
          <a:bodyPr/>
          <a:lstStyle/>
          <a:p>
            <a:fld id="{3C7F3236-2703-467F-8E6C-C1643F35A352}" type="slidenum">
              <a:rPr lang="en-US" smtClean="0"/>
              <a:pPr/>
              <a:t>20</a:t>
            </a:fld>
            <a:endParaRPr lang="en-US"/>
          </a:p>
        </p:txBody>
      </p:sp>
    </p:spTree>
    <p:extLst>
      <p:ext uri="{BB962C8B-B14F-4D97-AF65-F5344CB8AC3E}">
        <p14:creationId xmlns="" xmlns:p14="http://schemas.microsoft.com/office/powerpoint/2010/main" val="4005331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You must have an NI Linux-Real Time device – either a cRIO-9068 or a </a:t>
            </a:r>
            <a:r>
              <a:rPr lang="en-US" baseline="0" dirty="0" err="1" smtClean="0"/>
              <a:t>myRIO</a:t>
            </a:r>
            <a:r>
              <a:rPr lang="en-US" baseline="0" dirty="0" smtClean="0"/>
              <a:t> will do. </a:t>
            </a:r>
          </a:p>
          <a:p>
            <a:endParaRPr lang="en-US" baseline="0" dirty="0" smtClean="0"/>
          </a:p>
          <a:p>
            <a:r>
              <a:rPr lang="en-US" baseline="0" dirty="0" smtClean="0"/>
              <a:t>Key takeaways</a:t>
            </a:r>
          </a:p>
          <a:p>
            <a:endParaRPr lang="en-US" baseline="0" dirty="0" smtClean="0"/>
          </a:p>
          <a:p>
            <a:r>
              <a:rPr lang="en-US" baseline="0" dirty="0" smtClean="0"/>
              <a:t>Resources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3C7F3236-2703-467F-8E6C-C1643F35A352}" type="slidenum">
              <a:rPr lang="en-US" smtClean="0"/>
              <a:pPr/>
              <a:t>21</a:t>
            </a:fld>
            <a:endParaRPr lang="en-US"/>
          </a:p>
        </p:txBody>
      </p:sp>
    </p:spTree>
    <p:extLst>
      <p:ext uri="{BB962C8B-B14F-4D97-AF65-F5344CB8AC3E}">
        <p14:creationId xmlns="" xmlns:p14="http://schemas.microsoft.com/office/powerpoint/2010/main" val="4005331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buckets</a:t>
            </a:r>
            <a:r>
              <a:rPr lang="en-US" baseline="0" dirty="0" smtClean="0"/>
              <a:t> at the bottom are some of the avenues in which users can benefit from the Linux community when working with products that run the new NI Linux Real-Time OS. </a:t>
            </a:r>
            <a:endParaRPr lang="en-US" dirty="0" smtClean="0"/>
          </a:p>
          <a:p>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22</a:t>
            </a:fld>
            <a:endParaRPr lang="en-US"/>
          </a:p>
        </p:txBody>
      </p:sp>
    </p:spTree>
    <p:extLst>
      <p:ext uri="{BB962C8B-B14F-4D97-AF65-F5344CB8AC3E}">
        <p14:creationId xmlns="" xmlns:p14="http://schemas.microsoft.com/office/powerpoint/2010/main" val="1764016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had</a:t>
            </a:r>
            <a:r>
              <a:rPr lang="en-US" baseline="0" dirty="0" smtClean="0"/>
              <a:t> a chance to see some of the new features, we can address another aspect of the development environment: security on NI Linux RT. NI has taken the time and effort to bring to market a more robust and secure system:</a:t>
            </a:r>
          </a:p>
          <a:p>
            <a:pPr marL="228600" indent="-228600">
              <a:buAutoNum type="arabicPeriod"/>
            </a:pPr>
            <a:r>
              <a:rPr lang="en-US" baseline="0" dirty="0" smtClean="0"/>
              <a:t>We now have SSL enabled by default (you can get this by opening Internet Explorer and navigating to “https://&lt;hostname or </a:t>
            </a:r>
            <a:r>
              <a:rPr lang="en-US" baseline="0" dirty="0" err="1" smtClean="0"/>
              <a:t>ip</a:t>
            </a:r>
            <a:r>
              <a:rPr lang="en-US" baseline="0" dirty="0" smtClean="0"/>
              <a:t> address of target&gt;”</a:t>
            </a:r>
          </a:p>
          <a:p>
            <a:pPr marL="228600" indent="-228600">
              <a:buAutoNum type="arabicPeriod"/>
            </a:pPr>
            <a:r>
              <a:rPr lang="en-US" baseline="0" dirty="0" smtClean="0"/>
              <a:t>It’s possible to turn off HTTP only traffic on the System Web Server. This is a setting that is configured through the Web Interface</a:t>
            </a:r>
          </a:p>
          <a:p>
            <a:pPr marL="228600" indent="-228600">
              <a:buAutoNum type="arabicPeriod"/>
            </a:pPr>
            <a:r>
              <a:rPr lang="en-US" baseline="0" dirty="0" smtClean="0"/>
              <a:t>We have </a:t>
            </a:r>
            <a:r>
              <a:rPr lang="en-US" baseline="0" dirty="0" err="1" smtClean="0"/>
              <a:t>IPTables</a:t>
            </a:r>
            <a:r>
              <a:rPr lang="en-US" baseline="0" dirty="0" smtClean="0"/>
              <a:t> and </a:t>
            </a:r>
            <a:r>
              <a:rPr lang="en-US" baseline="0" dirty="0" err="1" smtClean="0"/>
              <a:t>OpenVPN</a:t>
            </a:r>
            <a:r>
              <a:rPr lang="en-US" baseline="0" dirty="0" smtClean="0"/>
              <a:t> on the target. By default, these packages are dormant – it’s up to a user with requisite skill to use these features. Alternatively, NI’s Systems Engineers and Applications Engineering Specialists can help implement these security features.</a:t>
            </a:r>
          </a:p>
          <a:p>
            <a:pPr marL="228600" indent="-228600">
              <a:buAutoNum type="arabicPeriod"/>
            </a:pPr>
            <a:r>
              <a:rPr lang="en-US" baseline="0" dirty="0" smtClean="0"/>
              <a:t>SE Linux: We’ve experimented with it. Would be an NRE/Custom Engineering task if someone was truly interested; would also need to engage a partner for policy creation</a:t>
            </a:r>
          </a:p>
          <a:p>
            <a:pPr marL="228600" indent="-228600">
              <a:buAutoNum type="arabicPeriod"/>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BEFORE NEXT SECTION: </a:t>
            </a:r>
            <a:r>
              <a:rPr lang="en-US" sz="1200" kern="1200" dirty="0" smtClean="0">
                <a:solidFill>
                  <a:schemeClr val="tx1"/>
                </a:solidFill>
                <a:latin typeface="+mn-lt"/>
                <a:ea typeface="+mn-ea"/>
                <a:cs typeface="+mn-cs"/>
              </a:rPr>
              <a:t>Purpose is to introduce the concept of security packages. This is not recommended as a one time set up.  Both of these options, since it is a direct change in security, are expected that the end-user needs to maintain these configurations over time.</a:t>
            </a:r>
          </a:p>
          <a:p>
            <a:pPr marL="228600" indent="-228600">
              <a:buNone/>
            </a:pP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23</a:t>
            </a:fld>
            <a:endParaRPr lang="en-US"/>
          </a:p>
        </p:txBody>
      </p:sp>
    </p:spTree>
    <p:extLst>
      <p:ext uri="{BB962C8B-B14F-4D97-AF65-F5344CB8AC3E}">
        <p14:creationId xmlns="" xmlns:p14="http://schemas.microsoft.com/office/powerpoint/2010/main" val="3111808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Main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SEA</a:t>
            </a:r>
            <a:r>
              <a:rPr lang="en-US" b="0" baseline="0" dirty="0" smtClean="0"/>
              <a:t> is a good example of the power of the Linux Ecosystem. They brought to market very quickly a condition monitoring platform that they were able to heavily augment with Linux. Specifically, they: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r>
              <a:rPr lang="en-US" baseline="0" dirty="0" smtClean="0"/>
              <a:t>Implemented a System Security at a Low Cost</a:t>
            </a:r>
          </a:p>
          <a:p>
            <a:r>
              <a:rPr lang="en-US" baseline="0" dirty="0" smtClean="0"/>
              <a:t>	- Firewall and VPN</a:t>
            </a:r>
          </a:p>
          <a:p>
            <a:endParaRPr lang="en-US" baseline="0" dirty="0" smtClean="0"/>
          </a:p>
          <a:p>
            <a:r>
              <a:rPr lang="en-US" baseline="0" dirty="0" smtClean="0"/>
              <a:t>Achieved Flexible Networking and Communication</a:t>
            </a:r>
          </a:p>
          <a:p>
            <a:r>
              <a:rPr lang="en-US" baseline="0" dirty="0" smtClean="0"/>
              <a:t>	- Improved Linux network stack</a:t>
            </a:r>
          </a:p>
          <a:p>
            <a:r>
              <a:rPr lang="en-US" baseline="0" dirty="0" smtClean="0"/>
              <a:t>	- Easy access to </a:t>
            </a:r>
            <a:r>
              <a:rPr lang="en-US" baseline="0" dirty="0" err="1" smtClean="0"/>
              <a:t>comm</a:t>
            </a:r>
            <a:r>
              <a:rPr lang="en-US" baseline="0" dirty="0" smtClean="0"/>
              <a:t> protocol</a:t>
            </a:r>
          </a:p>
          <a:p>
            <a:endParaRPr lang="en-US" baseline="0" dirty="0" smtClean="0"/>
          </a:p>
          <a:p>
            <a:endParaRPr lang="en-US" baseline="0" dirty="0" smtClean="0"/>
          </a:p>
          <a:p>
            <a:r>
              <a:rPr lang="en-US" baseline="0" dirty="0" smtClean="0"/>
              <a:t>Were able to Acquire Time-Correlated Measurements With GPS Easily</a:t>
            </a:r>
          </a:p>
          <a:p>
            <a:r>
              <a:rPr lang="en-US" baseline="0" dirty="0" smtClean="0"/>
              <a:t>	- Leverage Linux GPS driver</a:t>
            </a:r>
          </a:p>
          <a:p>
            <a:r>
              <a:rPr lang="en-US" baseline="0" dirty="0" smtClean="0"/>
              <a:t>	- Reuse Linux time protocol driver - NTP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baseline="0" dirty="0" smtClean="0"/>
              <a:t>==============</a:t>
            </a:r>
          </a:p>
          <a:p>
            <a:r>
              <a:rPr lang="en-US" b="1" baseline="0" dirty="0" smtClean="0"/>
              <a:t>Details: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 have a case study available: </a:t>
            </a:r>
            <a:r>
              <a:rPr lang="en-US" dirty="0" smtClean="0">
                <a:hlinkClick r:id="rId3"/>
              </a:rPr>
              <a:t>http://sine.ni.com/cs/app/doc/p/id/cs-15689</a:t>
            </a:r>
            <a:endParaRPr lang="en-US" b="0" baseline="0" dirty="0" smtClean="0"/>
          </a:p>
          <a:p>
            <a:endParaRPr lang="en-US" b="1" baseline="0" dirty="0" smtClean="0"/>
          </a:p>
          <a:p>
            <a:r>
              <a:rPr lang="en-US" baseline="0" dirty="0" smtClean="0"/>
              <a:t>==============</a:t>
            </a:r>
          </a:p>
          <a:p>
            <a:r>
              <a:rPr lang="en-US" b="1" baseline="0" dirty="0" smtClean="0"/>
              <a:t>More Resources:</a:t>
            </a:r>
          </a:p>
        </p:txBody>
      </p:sp>
      <p:sp>
        <p:nvSpPr>
          <p:cNvPr id="4" name="Slide Number Placeholder 3"/>
          <p:cNvSpPr>
            <a:spLocks noGrp="1"/>
          </p:cNvSpPr>
          <p:nvPr>
            <p:ph type="sldNum" sz="quarter" idx="10"/>
          </p:nvPr>
        </p:nvSpPr>
        <p:spPr/>
        <p:txBody>
          <a:bodyPr/>
          <a:lstStyle/>
          <a:p>
            <a:fld id="{8325723B-72FA-4906-BA11-E019C2F64E09}" type="slidenum">
              <a:rPr lang="en-US" smtClean="0">
                <a:solidFill>
                  <a:prstClr val="black"/>
                </a:solidFill>
              </a:rPr>
              <a:pPr/>
              <a:t>24</a:t>
            </a:fld>
            <a:endParaRPr lang="en-US" dirty="0">
              <a:solidFill>
                <a:prstClr val="black"/>
              </a:solidFill>
            </a:endParaRPr>
          </a:p>
        </p:txBody>
      </p:sp>
    </p:spTree>
    <p:extLst>
      <p:ext uri="{BB962C8B-B14F-4D97-AF65-F5344CB8AC3E}">
        <p14:creationId xmlns="" xmlns:p14="http://schemas.microsoft.com/office/powerpoint/2010/main" val="580643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4FB3917-D76C-47ED-AAE8-DC599DD99616}" type="slidenum">
              <a:rPr lang="en-US" smtClean="0"/>
              <a:pPr/>
              <a:t>25</a:t>
            </a:fld>
            <a:endParaRPr lang="en-US"/>
          </a:p>
        </p:txBody>
      </p:sp>
    </p:spTree>
    <p:extLst>
      <p:ext uri="{BB962C8B-B14F-4D97-AF65-F5344CB8AC3E}">
        <p14:creationId xmlns="" xmlns:p14="http://schemas.microsoft.com/office/powerpoint/2010/main" val="2377231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Resources –</a:t>
            </a:r>
            <a:r>
              <a:rPr lang="en-US" baseline="0" dirty="0" smtClean="0"/>
              <a:t> these are the call </a:t>
            </a:r>
            <a:r>
              <a:rPr lang="en-US" baseline="0" smtClean="0"/>
              <a:t>to action </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26</a:t>
            </a:fld>
            <a:endParaRPr lang="en-US"/>
          </a:p>
        </p:txBody>
      </p:sp>
    </p:spTree>
    <p:extLst>
      <p:ext uri="{BB962C8B-B14F-4D97-AF65-F5344CB8AC3E}">
        <p14:creationId xmlns="" xmlns:p14="http://schemas.microsoft.com/office/powerpoint/2010/main" val="3443944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27</a:t>
            </a:fld>
            <a:endParaRPr lang="en-US"/>
          </a:p>
        </p:txBody>
      </p:sp>
    </p:spTree>
    <p:extLst>
      <p:ext uri="{BB962C8B-B14F-4D97-AF65-F5344CB8AC3E}">
        <p14:creationId xmlns="" xmlns:p14="http://schemas.microsoft.com/office/powerpoint/2010/main" val="263139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overview </a:t>
            </a:r>
            <a:r>
              <a:rPr lang="en-US" baseline="0" dirty="0" smtClean="0"/>
              <a:t>the hardware and some basics architectural elements concerning the NI Linux Real-Time OS and see why it is our new platform</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3</a:t>
            </a:fld>
            <a:endParaRPr lang="en-US"/>
          </a:p>
        </p:txBody>
      </p:sp>
    </p:spTree>
    <p:extLst>
      <p:ext uri="{BB962C8B-B14F-4D97-AF65-F5344CB8AC3E}">
        <p14:creationId xmlns="" xmlns:p14="http://schemas.microsoft.com/office/powerpoint/2010/main" val="43111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This is NOT an exhaustive</a:t>
            </a:r>
            <a:r>
              <a:rPr lang="en-US" baseline="0" dirty="0" smtClean="0"/>
              <a:t> list</a:t>
            </a:r>
          </a:p>
          <a:p>
            <a:pPr marL="171450" indent="-171450">
              <a:buFontTx/>
              <a:buChar char="-"/>
            </a:pPr>
            <a:r>
              <a:rPr lang="en-US" baseline="0" dirty="0" err="1" smtClean="0"/>
              <a:t>RoboRIO</a:t>
            </a:r>
            <a:endParaRPr lang="en-US" baseline="0" dirty="0" smtClean="0"/>
          </a:p>
          <a:p>
            <a:pPr marL="171450" indent="-171450">
              <a:buFontTx/>
              <a:buChar char="-"/>
            </a:pPr>
            <a:r>
              <a:rPr lang="en-US" baseline="0" dirty="0" err="1" smtClean="0"/>
              <a:t>CompactDAQ</a:t>
            </a:r>
            <a:endParaRPr lang="en-US" baseline="0" dirty="0" smtClean="0"/>
          </a:p>
          <a:p>
            <a:pPr marL="171450" indent="-171450">
              <a:buFontTx/>
              <a:buChar char="-"/>
            </a:pPr>
            <a:r>
              <a:rPr lang="en-US" baseline="0" dirty="0" err="1" smtClean="0"/>
              <a:t>VirtualBench</a:t>
            </a:r>
            <a:endParaRPr lang="en-US" baseline="0" dirty="0" smtClean="0"/>
          </a:p>
          <a:p>
            <a:pPr marL="171450" indent="-171450">
              <a:buFontTx/>
              <a:buChar char="-"/>
            </a:pPr>
            <a:r>
              <a:rPr lang="en-US" baseline="0" dirty="0" smtClean="0"/>
              <a:t>Etc.</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4</a:t>
            </a:fld>
            <a:endParaRPr lang="en-US"/>
          </a:p>
        </p:txBody>
      </p:sp>
    </p:spTree>
    <p:extLst>
      <p:ext uri="{BB962C8B-B14F-4D97-AF65-F5344CB8AC3E}">
        <p14:creationId xmlns="" xmlns:p14="http://schemas.microsoft.com/office/powerpoint/2010/main" val="337132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Main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It’s possible to move to NI Linux Real-Time easily; it offers the same, familiar LabVIEW experience. This portability was validated by </a:t>
            </a:r>
            <a:r>
              <a:rPr lang="en-US" baseline="0" dirty="0" err="1" smtClean="0"/>
              <a:t>LocalGrid</a:t>
            </a:r>
            <a:r>
              <a:rPr lang="en-US" baseline="0" dirty="0" smtClean="0"/>
              <a:t> as it took them under 24 hours to port a complex power monitoring application to a NI Linux Real-Time target.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Linux OS side only affects users who want to use it and dive deeper.</a:t>
            </a:r>
          </a:p>
        </p:txBody>
      </p:sp>
      <p:sp>
        <p:nvSpPr>
          <p:cNvPr id="4" name="Slide Number Placeholder 3"/>
          <p:cNvSpPr>
            <a:spLocks noGrp="1"/>
          </p:cNvSpPr>
          <p:nvPr>
            <p:ph type="sldNum" sz="quarter" idx="10"/>
          </p:nvPr>
        </p:nvSpPr>
        <p:spPr/>
        <p:txBody>
          <a:bodyPr/>
          <a:lstStyle/>
          <a:p>
            <a:fld id="{8325723B-72FA-4906-BA11-E019C2F64E09}" type="slidenum">
              <a:rPr lang="en-US" smtClean="0">
                <a:solidFill>
                  <a:prstClr val="black"/>
                </a:solidFill>
              </a:rPr>
              <a:pPr/>
              <a:t>5</a:t>
            </a:fld>
            <a:endParaRPr lang="en-US" dirty="0">
              <a:solidFill>
                <a:prstClr val="black"/>
              </a:solidFill>
            </a:endParaRPr>
          </a:p>
        </p:txBody>
      </p:sp>
    </p:spTree>
    <p:extLst>
      <p:ext uri="{BB962C8B-B14F-4D97-AF65-F5344CB8AC3E}">
        <p14:creationId xmlns="" xmlns:p14="http://schemas.microsoft.com/office/powerpoint/2010/main" val="580643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50">
              <a:defRPr/>
            </a:pPr>
            <a:endParaRPr lang="en-US" baseline="0" dirty="0" smtClean="0"/>
          </a:p>
        </p:txBody>
      </p:sp>
    </p:spTree>
    <p:extLst>
      <p:ext uri="{BB962C8B-B14F-4D97-AF65-F5344CB8AC3E}">
        <p14:creationId xmlns="" xmlns:p14="http://schemas.microsoft.com/office/powerpoint/2010/main" val="62161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r>
            <a:r>
              <a:rPr lang="en-US" baseline="0" dirty="0" smtClean="0"/>
              <a:t>e NI Linux Real-Time OS is characterized by a few key things:</a:t>
            </a:r>
          </a:p>
          <a:p>
            <a:pPr marL="171450" indent="-171450">
              <a:buFontTx/>
              <a:buChar char="-"/>
            </a:pPr>
            <a:r>
              <a:rPr lang="en-US" baseline="0" dirty="0" smtClean="0"/>
              <a:t>Yearly updates (owned/maintained) – done against LTSI</a:t>
            </a:r>
          </a:p>
          <a:p>
            <a:pPr marL="171450" indent="-171450">
              <a:buFontTx/>
              <a:buChar char="-"/>
            </a:pPr>
            <a:endParaRPr lang="en-US" baseline="0" dirty="0" smtClean="0"/>
          </a:p>
          <a:p>
            <a:pPr marL="171450" indent="-171450">
              <a:buFontTx/>
              <a:buChar char="-"/>
            </a:pPr>
            <a:r>
              <a:rPr lang="en-US" baseline="0" dirty="0" smtClean="0"/>
              <a:t>We contribute back to the community</a:t>
            </a:r>
          </a:p>
          <a:p>
            <a:endParaRPr lang="en-US" baseline="0" dirty="0" smtClean="0"/>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PREEMPT_RT: This is the open source effort that NI joined and built upon. PREEMPT_RT is </a:t>
            </a:r>
            <a:r>
              <a:rPr lang="en-US" i="1" baseline="0" dirty="0" smtClean="0"/>
              <a:t>the</a:t>
            </a:r>
            <a:r>
              <a:rPr lang="en-US" i="0" baseline="0" dirty="0" smtClean="0"/>
              <a:t> recognized way of achieving real-time performance with Linux. We have been able to contribute significantly to this community with our work. </a:t>
            </a:r>
            <a:r>
              <a:rPr lang="en-US" dirty="0" smtClean="0"/>
              <a:t>Enables real-time reliability with pre-emption and priority inheritance</a:t>
            </a:r>
            <a:r>
              <a:rPr lang="en-US" baseline="0" dirty="0" smtClean="0"/>
              <a:t> </a:t>
            </a:r>
            <a:r>
              <a:rPr lang="en-US" baseline="0" dirty="0" smtClean="0">
                <a:sym typeface="Wingdings" panose="05000000000000000000" pitchFamily="2" charset="2"/>
              </a:rPr>
              <a:t> PREEMPT_RT does more than Linux normally does (there’s some of this in Linux vanilla)</a:t>
            </a:r>
            <a:endParaRPr lang="en-US" i="0" baseline="0" dirty="0" smtClean="0"/>
          </a:p>
          <a:p>
            <a:pPr marL="228600" indent="-228600">
              <a:buNone/>
            </a:pPr>
            <a:r>
              <a:rPr lang="en-US" i="0" baseline="0" dirty="0" smtClean="0"/>
              <a:t>2.  	Dual Mode OS: This is a fundamental characteristic of Linux that separates it significantly from our existing Real-Time </a:t>
            </a:r>
            <a:r>
              <a:rPr lang="en-US" i="0" baseline="0" dirty="0" err="1" smtClean="0"/>
              <a:t>Oses</a:t>
            </a:r>
            <a:r>
              <a:rPr lang="en-US" i="0" baseline="0" dirty="0" smtClean="0"/>
              <a:t> (</a:t>
            </a:r>
            <a:r>
              <a:rPr lang="en-US" i="0" baseline="0" dirty="0" err="1" smtClean="0"/>
              <a:t>VxWorks</a:t>
            </a:r>
            <a:r>
              <a:rPr lang="en-US" i="0" baseline="0" dirty="0" smtClean="0"/>
              <a:t> and Phar Lap/ETS). In a dual mode OS, there is a separation between the kernel memory space and user memory space. Additionally, each user has a separate memory space, and applications don’t have the ability to arbitrarily affect the kernel or other applications. This results in a more robust and secure system – one that is much more resilient to crashes. Notably, if any application does crash, the NI Linux Real-Time operating system will continue to run, and can either restart the crashed application or take other action to remedy the crashed application. </a:t>
            </a:r>
          </a:p>
          <a:p>
            <a:pPr marL="228600" indent="-228600">
              <a:buNone/>
            </a:pPr>
            <a:r>
              <a:rPr lang="en-US" i="0" baseline="0" dirty="0" smtClean="0"/>
              <a:t>3.	Scheduler: It’s important to note that NI Linux Real-Time offers more efficient scheduling. Unlike previous </a:t>
            </a:r>
            <a:r>
              <a:rPr lang="en-US" i="0" baseline="0" dirty="0" err="1" smtClean="0"/>
              <a:t>RTOSes</a:t>
            </a:r>
            <a:r>
              <a:rPr lang="en-US" i="0" baseline="0" dirty="0" smtClean="0"/>
              <a:t> from NI which had only one real-time scheduler onboard, NI Linux Real-Time has a real-time scheduler for all time critical tasks, and a more efficient completely fair scheduler for all non-real-time tasks.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7</a:t>
            </a:fld>
            <a:endParaRPr lang="en-US"/>
          </a:p>
        </p:txBody>
      </p:sp>
    </p:spTree>
    <p:extLst>
      <p:ext uri="{BB962C8B-B14F-4D97-AF65-F5344CB8AC3E}">
        <p14:creationId xmlns="" xmlns:p14="http://schemas.microsoft.com/office/powerpoint/2010/main" val="2747071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u="sng" dirty="0" smtClean="0">
                <a:hlinkClick r:id="rId3"/>
              </a:rPr>
              <a:t>We contribute to this patch</a:t>
            </a:r>
            <a:r>
              <a:rPr lang="en-US" u="sng" baseline="0" dirty="0" smtClean="0">
                <a:hlinkClick r:id="rId3"/>
              </a:rPr>
              <a:t> both with $$$ and by submitting patches and bug fixes to be approved by the maintainers</a:t>
            </a:r>
            <a:endParaRPr lang="en-US" u="sng" dirty="0" smtClean="0">
              <a:hlinkClick r:id="rId3"/>
            </a:endParaRPr>
          </a:p>
          <a:p>
            <a:r>
              <a:rPr lang="en-US" u="sng" dirty="0" smtClean="0">
                <a:hlinkClick r:id="rId3"/>
              </a:rPr>
              <a:t>-</a:t>
            </a:r>
            <a:r>
              <a:rPr lang="en-US" u="sng" dirty="0" smtClean="0">
                <a:hlinkClick r:id="rId3"/>
              </a:rPr>
              <a:t>http://www.linuxfoundation.org/</a:t>
            </a:r>
            <a:r>
              <a:rPr lang="en-US" dirty="0" smtClean="0"/>
              <a:t> </a:t>
            </a:r>
          </a:p>
        </p:txBody>
      </p:sp>
      <p:sp>
        <p:nvSpPr>
          <p:cNvPr id="4" name="Slide Number Placeholder 3"/>
          <p:cNvSpPr>
            <a:spLocks noGrp="1"/>
          </p:cNvSpPr>
          <p:nvPr>
            <p:ph type="sldNum" sz="quarter" idx="10"/>
          </p:nvPr>
        </p:nvSpPr>
        <p:spPr/>
        <p:txBody>
          <a:bodyPr/>
          <a:lstStyle/>
          <a:p>
            <a:fld id="{80954B79-E9DB-4499-93A4-F4320BFF56C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 Linux Real-Time also brings</a:t>
            </a:r>
            <a:r>
              <a:rPr lang="en-US" baseline="0" dirty="0" smtClean="0"/>
              <a:t> to table some nice quality of life improvements</a:t>
            </a:r>
          </a:p>
          <a:p>
            <a:r>
              <a:rPr lang="en-US" baseline="0" dirty="0" smtClean="0"/>
              <a:t>Desktop UI: comes with a virtual keyboard</a:t>
            </a:r>
          </a:p>
          <a:p>
            <a:r>
              <a:rPr lang="en-US" baseline="0" dirty="0" smtClean="0"/>
              <a:t>app isolation: through permissions &amp; memory sandboxing</a:t>
            </a:r>
          </a:p>
          <a:p>
            <a:endParaRPr lang="en-US" baseline="0" dirty="0" smtClean="0"/>
          </a:p>
          <a:p>
            <a:r>
              <a:rPr lang="en-US" baseline="0" dirty="0" smtClean="0"/>
              <a:t>The biggest one worth calling out is Memory Use – if presenting this slide, you can query the audience on how many people have historically tracked Contiguous Memory Use on current cRIO systems. You can let all those who raise their hands know that they no longer need to worry about tracking Contiguous Memory – unlike </a:t>
            </a:r>
            <a:r>
              <a:rPr lang="en-US" baseline="0" dirty="0" err="1" smtClean="0"/>
              <a:t>VxWorks</a:t>
            </a:r>
            <a:r>
              <a:rPr lang="en-US" baseline="0" dirty="0" smtClean="0"/>
              <a:t> and Phar Lap that use a physical memory representation, NI Linux Real-Time has the approachability of a General Purpose Operating system as it uses Virtual (Paged) Memory. This means that users just need to track overall memory, and don’t need to worry anymore about Contiguous Memory.</a:t>
            </a:r>
          </a:p>
          <a:p>
            <a:endParaRPr lang="en-US" baseline="0" dirty="0" smtClean="0"/>
          </a:p>
          <a:p>
            <a:r>
              <a:rPr lang="en-US" baseline="0" dirty="0" smtClean="0"/>
              <a:t>One key caveat that is worth pointing out again is that while Virtual Memory is great – that Linux RT is much less forgiving about poor programming practices. Doing memory allocations within time critical loops results in much more jitter on an NI Linux Real-Time system than it did on </a:t>
            </a:r>
            <a:r>
              <a:rPr lang="en-US" baseline="0" dirty="0" err="1" smtClean="0"/>
              <a:t>VxWorks</a:t>
            </a:r>
            <a:r>
              <a:rPr lang="en-US" baseline="0" dirty="0" smtClean="0"/>
              <a:t> on Phar Lap. The takeaway? Linux is much more approachable, but it’s much  more important to follow best practices for real-time programming now more than ever!</a:t>
            </a:r>
            <a:endParaRPr lang="en-US" dirty="0"/>
          </a:p>
        </p:txBody>
      </p:sp>
      <p:sp>
        <p:nvSpPr>
          <p:cNvPr id="4" name="Slide Number Placeholder 3"/>
          <p:cNvSpPr>
            <a:spLocks noGrp="1"/>
          </p:cNvSpPr>
          <p:nvPr>
            <p:ph type="sldNum" sz="quarter" idx="10"/>
          </p:nvPr>
        </p:nvSpPr>
        <p:spPr/>
        <p:txBody>
          <a:bodyPr/>
          <a:lstStyle/>
          <a:p>
            <a:fld id="{F4FB3917-D76C-47ED-AAE8-DC599DD99616}" type="slidenum">
              <a:rPr lang="en-US" smtClean="0"/>
              <a:pPr/>
              <a:t>9</a:t>
            </a:fld>
            <a:endParaRPr lang="en-US"/>
          </a:p>
        </p:txBody>
      </p:sp>
    </p:spTree>
    <p:extLst>
      <p:ext uri="{BB962C8B-B14F-4D97-AF65-F5344CB8AC3E}">
        <p14:creationId xmlns="" xmlns:p14="http://schemas.microsoft.com/office/powerpoint/2010/main" val="4052474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 xmlns:p14="http://schemas.microsoft.com/office/powerpoint/2010/main" val="373870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 xmlns:p14="http://schemas.microsoft.com/office/powerpoint/2010/main" val="174352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2550411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56268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 xmlns:p14="http://schemas.microsoft.com/office/powerpoint/2010/main" val="2617143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 xmlns:p14="http://schemas.microsoft.com/office/powerpoint/2010/main" val="2003418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 xmlns:p14="http://schemas.microsoft.com/office/powerpoint/2010/main" val="2609444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 xmlns:p14="http://schemas.microsoft.com/office/powerpoint/2010/main" val="310594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1591873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2768965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 xmlns:p14="http://schemas.microsoft.com/office/powerpoint/2010/main" val="418747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p:nvSpPr>
        <p:spPr>
          <a:xfrm>
            <a:off x="350489" y="6330950"/>
            <a:ext cx="637915" cy="276999"/>
          </a:xfrm>
          <a:prstGeom prst="rect">
            <a:avLst/>
          </a:prstGeom>
          <a:noFill/>
        </p:spPr>
        <p:txBody>
          <a:bodyPr wrap="none" rtlCol="0">
            <a:spAutoFit/>
          </a:bodyPr>
          <a:lstStyle/>
          <a:p>
            <a:r>
              <a:rPr lang="en-US" sz="1200" dirty="0" err="1" smtClean="0"/>
              <a:t>ni.com</a:t>
            </a:r>
            <a:endParaRPr lang="en-US" sz="1200" b="0" dirty="0">
              <a:solidFill>
                <a:schemeClr val="tx1"/>
              </a:solidFill>
              <a:latin typeface="+mn-lt"/>
            </a:endParaRPr>
          </a:p>
        </p:txBody>
      </p:sp>
    </p:spTree>
    <p:extLst>
      <p:ext uri="{BB962C8B-B14F-4D97-AF65-F5344CB8AC3E}">
        <p14:creationId xmlns="" xmlns:p14="http://schemas.microsoft.com/office/powerpoint/2010/main" val="655524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 xmlns:p14="http://schemas.microsoft.com/office/powerpoint/2010/main" val="3105127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descr="NIWeek2013ppt_logo_10749.tif"/>
          <p:cNvPicPr>
            <a:picLocks noChangeAspect="1"/>
          </p:cNvPicPr>
          <p:nvPr userDrawn="1"/>
        </p:nvPicPr>
        <p:blipFill>
          <a:blip r:embed="rId2" cstate="email">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3741810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NIWeek2013ppt_general_10749.jpg"/>
          <p:cNvPicPr>
            <a:picLocks noChangeAspect="1"/>
          </p:cNvPicPr>
          <p:nvPr userDrawn="1"/>
        </p:nvPicPr>
        <p:blipFill>
          <a:blip r:embed="rId2" cstate="email">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
        <p:nvSpPr>
          <p:cNvPr id="4" name="Content Placeholder 2"/>
          <p:cNvSpPr>
            <a:spLocks noGrp="1"/>
          </p:cNvSpPr>
          <p:nvPr>
            <p:ph idx="1"/>
          </p:nvPr>
        </p:nvSpPr>
        <p:spPr>
          <a:xfrm>
            <a:off x="469695" y="1207072"/>
            <a:ext cx="8228217" cy="4513396"/>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 xmlns:p14="http://schemas.microsoft.com/office/powerpoint/2010/main" val="1767230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NIWeek2013ppt_Connected_10749.jpg"/>
          <p:cNvPicPr>
            <a:picLocks noChangeAspect="1"/>
          </p:cNvPicPr>
          <p:nvPr userDrawn="1"/>
        </p:nvPicPr>
        <p:blipFill>
          <a:blip r:embed="rId2" cstate="email">
            <a:extLst>
              <a:ext uri="{28A0092B-C50C-407E-A947-70E740481C1C}">
                <a14:useLocalDpi xmlns=""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3308626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350489" y="6330950"/>
            <a:ext cx="644728" cy="276999"/>
          </a:xfrm>
          <a:prstGeom prst="rect">
            <a:avLst/>
          </a:prstGeom>
          <a:noFill/>
        </p:spPr>
        <p:txBody>
          <a:bodyPr wrap="none" rtlCol="0">
            <a:spAutoFit/>
          </a:bodyPr>
          <a:lstStyle/>
          <a:p>
            <a:pPr defTabSz="914400"/>
            <a:r>
              <a:rPr lang="en-US" sz="1200" dirty="0" smtClean="0">
                <a:solidFill>
                  <a:prstClr val="black"/>
                </a:solidFill>
              </a:rPr>
              <a:t>ni.com</a:t>
            </a:r>
            <a:endParaRPr lang="en-US" sz="1200" dirty="0">
              <a:solidFill>
                <a:prstClr val="black"/>
              </a:solidFill>
            </a:endParaRPr>
          </a:p>
        </p:txBody>
      </p:sp>
    </p:spTree>
    <p:extLst>
      <p:ext uri="{BB962C8B-B14F-4D97-AF65-F5344CB8AC3E}">
        <p14:creationId xmlns="" xmlns:p14="http://schemas.microsoft.com/office/powerpoint/2010/main" val="66244672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52438" y="921220"/>
            <a:ext cx="8245475"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452437" y="3634650"/>
            <a:ext cx="8245475"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350489" y="6330950"/>
            <a:ext cx="644728" cy="276999"/>
          </a:xfrm>
          <a:prstGeom prst="rect">
            <a:avLst/>
          </a:prstGeom>
          <a:noFill/>
        </p:spPr>
        <p:txBody>
          <a:bodyPr wrap="none" rtlCol="0">
            <a:spAutoFit/>
          </a:bodyPr>
          <a:lstStyle/>
          <a:p>
            <a:pPr defTabSz="914400"/>
            <a:r>
              <a:rPr lang="en-US" sz="1200" dirty="0" smtClean="0">
                <a:solidFill>
                  <a:prstClr val="black"/>
                </a:solidFill>
              </a:rPr>
              <a:t>ni.com</a:t>
            </a:r>
            <a:endParaRPr lang="en-US" sz="1200" dirty="0">
              <a:solidFill>
                <a:prstClr val="black"/>
              </a:solidFill>
            </a:endParaRPr>
          </a:p>
        </p:txBody>
      </p:sp>
    </p:spTree>
    <p:extLst>
      <p:ext uri="{BB962C8B-B14F-4D97-AF65-F5344CB8AC3E}">
        <p14:creationId xmlns="" xmlns:p14="http://schemas.microsoft.com/office/powerpoint/2010/main" val="176167304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3234550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58084234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 xmlns:p14="http://schemas.microsoft.com/office/powerpoint/2010/main" val="367553024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 xmlns:p14="http://schemas.microsoft.com/office/powerpoint/2010/main" val="40511877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 xmlns:p14="http://schemas.microsoft.com/office/powerpoint/2010/main" val="450312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945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 xmlns:p14="http://schemas.microsoft.com/office/powerpoint/2010/main" val="224997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 xmlns:p14="http://schemas.microsoft.com/office/powerpoint/2010/main" val="117205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8527BA2-F4D5-4E7A-81FC-7A703E33E6C6}" type="datetimeFigureOut">
              <a:rPr lang="en-US" smtClean="0"/>
              <a:pPr/>
              <a:t>3/5/2015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4F08E7F-C489-482C-B739-F187C5F40CCA}" type="slidenum">
              <a:rPr lang="en-US" smtClean="0"/>
              <a:pPr/>
              <a:t>‹#›</a:t>
            </a:fld>
            <a:endParaRPr lang="en-US"/>
          </a:p>
        </p:txBody>
      </p:sp>
    </p:spTree>
    <p:extLst>
      <p:ext uri="{BB962C8B-B14F-4D97-AF65-F5344CB8AC3E}">
        <p14:creationId xmlns="" xmlns:p14="http://schemas.microsoft.com/office/powerpoint/2010/main" val="2530698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3/5/2015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975974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3" name="TextBox 2"/>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 xmlns:p14="http://schemas.microsoft.com/office/powerpoint/2010/main" val="130003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jpe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6.xml"/><Relationship Id="rId7"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0">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5" name="TextBox 14"/>
          <p:cNvSpPr txBox="1"/>
          <p:nvPr/>
        </p:nvSpPr>
        <p:spPr>
          <a:xfrm>
            <a:off x="350489" y="6330950"/>
            <a:ext cx="637915" cy="276999"/>
          </a:xfrm>
          <a:prstGeom prst="rect">
            <a:avLst/>
          </a:prstGeom>
          <a:noFill/>
        </p:spPr>
        <p:txBody>
          <a:bodyPr wrap="none" rtlCol="0">
            <a:spAutoFit/>
          </a:bodyPr>
          <a:lstStyle/>
          <a:p>
            <a:r>
              <a:rPr lang="en-US" sz="1200" dirty="0" err="1" smtClean="0"/>
              <a:t>ni.com</a:t>
            </a:r>
            <a:endParaRPr lang="en-US" sz="1200" b="0" dirty="0">
              <a:solidFill>
                <a:schemeClr val="tx1"/>
              </a:solidFill>
              <a:latin typeface="+mn-lt"/>
            </a:endParaRPr>
          </a:p>
        </p:txBody>
      </p:sp>
    </p:spTree>
    <p:extLst>
      <p:ext uri="{BB962C8B-B14F-4D97-AF65-F5344CB8AC3E}">
        <p14:creationId xmlns="" xmlns:p14="http://schemas.microsoft.com/office/powerpoint/2010/main" val="25625271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5" r:id="rId7"/>
    <p:sldLayoutId id="2147483686" r:id="rId8"/>
  </p:sldLayoutIdLst>
  <p:txStyles>
    <p:titleStyle>
      <a:lvl1pPr algn="l" defTabSz="457174" rtl="0" eaLnBrk="1" latinLnBrk="0" hangingPunct="1">
        <a:spcBef>
          <a:spcPct val="0"/>
        </a:spcBef>
        <a:buNone/>
        <a:defRPr sz="3200" b="0" i="0" u="none"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 xmlns:p14="http://schemas.microsoft.com/office/powerpoint/2010/main" val="299798508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1">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 xmlns:p14="http://schemas.microsoft.com/office/powerpoint/2010/main" val="5695105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3" r:id="rId7"/>
    <p:sldLayoutId id="2147483682" r:id="rId8"/>
    <p:sldLayoutId id="2147483681" r:id="rId9"/>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223978"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5" y="1121384"/>
            <a:ext cx="8228217"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defTabSz="914400"/>
            <a:fld id="{C53BE2A3-E884-4DA2-864E-54215D46267C}" type="slidenum">
              <a:rPr lang="en-US" sz="1100" smtClean="0">
                <a:solidFill>
                  <a:prstClr val="black">
                    <a:tint val="75000"/>
                  </a:prstClr>
                </a:solidFill>
              </a:rPr>
              <a:pPr defTabSz="914400"/>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pPr defTabSz="914400"/>
            <a:r>
              <a:rPr lang="en-US" sz="1200" dirty="0" smtClean="0">
                <a:solidFill>
                  <a:prstClr val="black"/>
                </a:solidFill>
              </a:rPr>
              <a:t>ni.com</a:t>
            </a:r>
            <a:endParaRPr lang="en-US" sz="1200" dirty="0">
              <a:solidFill>
                <a:prstClr val="black"/>
              </a:solidFill>
            </a:endParaRPr>
          </a:p>
        </p:txBody>
      </p:sp>
    </p:spTree>
    <p:extLst>
      <p:ext uri="{BB962C8B-B14F-4D97-AF65-F5344CB8AC3E}">
        <p14:creationId xmlns="" xmlns:p14="http://schemas.microsoft.com/office/powerpoint/2010/main" val="360298722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p:timing>
    <p:tnLst>
      <p:par>
        <p:cTn id="1" dur="indefinite" restart="never" nodeType="tmRoot"/>
      </p:par>
    </p:tnLst>
  </p:timing>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5.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digital.ni.com/public.nsf/allkb/9822A3A39B1D0CBB86257C55006B962A"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ni.com/linuxrtforum" TargetMode="External"/><Relationship Id="rId7" Type="http://schemas.openxmlformats.org/officeDocument/2006/relationships/hyperlink" Target="github.com/ni"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download.ni.com/ni-linux-rt/" TargetMode="External"/><Relationship Id="rId5" Type="http://schemas.openxmlformats.org/officeDocument/2006/relationships/hyperlink" Target="ni.com/linux" TargetMode="External"/><Relationship Id="rId4" Type="http://schemas.openxmlformats.org/officeDocument/2006/relationships/hyperlink" Target="https://decibel.ni.com/content/groups/ni-linux-real-time" TargetMode="Externa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ni.com/tutorial/14625/en/"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tiff"/><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i"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Part 1: Introduction to NI Linux Real-Time</a:t>
            </a:r>
            <a:endParaRPr lang="en-US" dirty="0"/>
          </a:p>
        </p:txBody>
      </p:sp>
      <p:sp>
        <p:nvSpPr>
          <p:cNvPr id="3" name="Subtitle 2"/>
          <p:cNvSpPr>
            <a:spLocks noGrp="1"/>
          </p:cNvSpPr>
          <p:nvPr>
            <p:ph type="subTitle" idx="1"/>
          </p:nvPr>
        </p:nvSpPr>
        <p:spPr/>
        <p:txBody>
          <a:bodyPr/>
          <a:lstStyle/>
          <a:p>
            <a:r>
              <a:rPr lang="en-US" sz="2000" dirty="0" smtClean="0"/>
              <a:t>Stephanie Tam: </a:t>
            </a:r>
            <a:r>
              <a:rPr lang="en-US" sz="1800" dirty="0" smtClean="0"/>
              <a:t>Staff Product Support Engineer, LabVIEW Platform</a:t>
            </a:r>
          </a:p>
        </p:txBody>
      </p:sp>
    </p:spTree>
    <p:extLst>
      <p:ext uri="{BB962C8B-B14F-4D97-AF65-F5344CB8AC3E}">
        <p14:creationId xmlns="" xmlns:p14="http://schemas.microsoft.com/office/powerpoint/2010/main" val="3583476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 System &amp; Connectivity &amp;</a:t>
            </a:r>
            <a:br>
              <a:rPr lang="en-US" dirty="0" smtClean="0"/>
            </a:br>
            <a:r>
              <a:rPr lang="en-US" dirty="0" smtClean="0"/>
              <a:t>Basic Commands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11112977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Systems on NI Linux Real-Time</a:t>
            </a:r>
            <a:endParaRPr lang="en-US" dirty="0"/>
          </a:p>
        </p:txBody>
      </p:sp>
      <p:sp>
        <p:nvSpPr>
          <p:cNvPr id="3" name="Content Placeholder 2"/>
          <p:cNvSpPr>
            <a:spLocks noGrp="1"/>
          </p:cNvSpPr>
          <p:nvPr>
            <p:ph idx="1"/>
          </p:nvPr>
        </p:nvSpPr>
        <p:spPr/>
        <p:txBody>
          <a:bodyPr/>
          <a:lstStyle/>
          <a:p>
            <a:r>
              <a:rPr lang="en-US" dirty="0" smtClean="0"/>
              <a:t>Reliable File Systems</a:t>
            </a:r>
          </a:p>
          <a:p>
            <a:pPr lvl="1"/>
            <a:r>
              <a:rPr lang="en-US" dirty="0" smtClean="0"/>
              <a:t>UBIFS on ARM</a:t>
            </a:r>
          </a:p>
          <a:p>
            <a:pPr lvl="1"/>
            <a:r>
              <a:rPr lang="en-US" dirty="0" smtClean="0"/>
              <a:t>ext4 on x64</a:t>
            </a:r>
          </a:p>
          <a:p>
            <a:pPr marL="456319" lvl="1" indent="0">
              <a:buNone/>
            </a:pPr>
            <a:endParaRPr lang="en-US" dirty="0"/>
          </a:p>
          <a:p>
            <a:r>
              <a:rPr lang="en-US" dirty="0" smtClean="0"/>
              <a:t>File Path changes</a:t>
            </a:r>
          </a:p>
          <a:p>
            <a:pPr lvl="1"/>
            <a:r>
              <a:rPr lang="en-US" dirty="0" smtClean="0"/>
              <a:t>Unix style, case sensitive</a:t>
            </a:r>
          </a:p>
          <a:p>
            <a:pPr lvl="1"/>
            <a:r>
              <a:rPr lang="en-US" dirty="0" smtClean="0"/>
              <a:t>Locations of system files have changed</a:t>
            </a:r>
          </a:p>
          <a:p>
            <a:endParaRPr lang="en-US" dirty="0"/>
          </a:p>
          <a:p>
            <a:r>
              <a:rPr lang="en-US" dirty="0"/>
              <a:t>Symbolic </a:t>
            </a:r>
            <a:r>
              <a:rPr lang="en-US" dirty="0" smtClean="0"/>
              <a:t>links </a:t>
            </a:r>
            <a:r>
              <a:rPr lang="en-US" dirty="0"/>
              <a:t>for </a:t>
            </a:r>
            <a:r>
              <a:rPr lang="en-US" dirty="0" smtClean="0"/>
              <a:t>basic backwards compatibility</a:t>
            </a:r>
          </a:p>
          <a:p>
            <a:pPr lvl="1"/>
            <a:r>
              <a:rPr lang="en-US" dirty="0" smtClean="0"/>
              <a:t>Example: /u/ is the USB mount point</a:t>
            </a:r>
            <a:endParaRPr lang="en-US" dirty="0"/>
          </a:p>
        </p:txBody>
      </p:sp>
      <p:pic>
        <p:nvPicPr>
          <p:cNvPr id="2050" name="Picture 2" descr="http://elibrary.fultus.com/technical/topic/com.fultus.linux.guides/guides/intro-linux/images/FS-layout.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172200" y="1252013"/>
            <a:ext cx="2730260" cy="289730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55810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a:t>
            </a:r>
            <a:r>
              <a:rPr lang="en-US" dirty="0" err="1" smtClean="0"/>
              <a:t>Auth</a:t>
            </a:r>
            <a:r>
              <a:rPr lang="en-US" dirty="0" smtClean="0"/>
              <a:t> and NI Linux Real-Time Integration</a:t>
            </a:r>
            <a:endParaRPr lang="en-US" dirty="0"/>
          </a:p>
        </p:txBody>
      </p:sp>
      <p:sp>
        <p:nvSpPr>
          <p:cNvPr id="3" name="Content Placeholder 2"/>
          <p:cNvSpPr>
            <a:spLocks noGrp="1"/>
          </p:cNvSpPr>
          <p:nvPr>
            <p:ph idx="1"/>
          </p:nvPr>
        </p:nvSpPr>
        <p:spPr>
          <a:xfrm>
            <a:off x="469696" y="1121384"/>
            <a:ext cx="6388304" cy="4949008"/>
          </a:xfrm>
        </p:spPr>
        <p:txBody>
          <a:bodyPr>
            <a:normAutofit/>
          </a:bodyPr>
          <a:lstStyle/>
          <a:p>
            <a:r>
              <a:rPr lang="en-US" dirty="0"/>
              <a:t>All user authentication goes through NI-</a:t>
            </a:r>
            <a:r>
              <a:rPr lang="en-US" dirty="0" err="1"/>
              <a:t>Auth</a:t>
            </a:r>
            <a:endParaRPr lang="en-US" dirty="0"/>
          </a:p>
          <a:p>
            <a:endParaRPr lang="en-US" dirty="0" smtClean="0"/>
          </a:p>
          <a:p>
            <a:r>
              <a:rPr lang="en-US" dirty="0"/>
              <a:t>Use the Web Interface to manage users</a:t>
            </a:r>
          </a:p>
          <a:p>
            <a:pPr lvl="1"/>
            <a:r>
              <a:rPr lang="en-US" dirty="0" smtClean="0"/>
              <a:t>http://&lt;Target_IP_Address&gt;</a:t>
            </a:r>
          </a:p>
          <a:p>
            <a:pPr lvl="1"/>
            <a:r>
              <a:rPr lang="en-US" dirty="0" smtClean="0"/>
              <a:t>http://&lt;Target_Hostname&gt;</a:t>
            </a:r>
          </a:p>
          <a:p>
            <a:endParaRPr lang="en-US" dirty="0"/>
          </a:p>
          <a:p>
            <a:r>
              <a:rPr lang="en-US" dirty="0" smtClean="0"/>
              <a:t>PAM Integration</a:t>
            </a:r>
          </a:p>
          <a:p>
            <a:pPr lvl="1"/>
            <a:r>
              <a:rPr lang="en-US" dirty="0" smtClean="0"/>
              <a:t>Users in NI-</a:t>
            </a:r>
            <a:r>
              <a:rPr lang="en-US" dirty="0" err="1" smtClean="0"/>
              <a:t>Auth</a:t>
            </a:r>
            <a:r>
              <a:rPr lang="en-US" dirty="0" smtClean="0"/>
              <a:t> are users in Linux</a:t>
            </a:r>
          </a:p>
          <a:p>
            <a:pPr lvl="1"/>
            <a:r>
              <a:rPr lang="en-US" dirty="0" smtClean="0"/>
              <a:t>admin user is </a:t>
            </a:r>
            <a:r>
              <a:rPr lang="en-US" dirty="0" err="1" smtClean="0"/>
              <a:t>superuser</a:t>
            </a:r>
            <a:endParaRPr lang="en-US" dirty="0" smtClean="0"/>
          </a:p>
          <a:p>
            <a:endParaRPr lang="en-US" dirty="0"/>
          </a:p>
          <a:p>
            <a:r>
              <a:rPr lang="en-US" dirty="0" smtClean="0"/>
              <a:t>If admin password is lost, target must be reset to factory default</a:t>
            </a:r>
          </a:p>
          <a:p>
            <a:endParaRPr lang="en-US" dirty="0"/>
          </a:p>
          <a:p>
            <a:endParaRPr lang="en-US" dirty="0" smtClean="0"/>
          </a:p>
        </p:txBody>
      </p:sp>
      <p:pic>
        <p:nvPicPr>
          <p:cNvPr id="819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53114" y="2453640"/>
            <a:ext cx="3199682" cy="195072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70076752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Shell (SSH)</a:t>
            </a:r>
            <a:endParaRPr lang="en-US" dirty="0"/>
          </a:p>
        </p:txBody>
      </p:sp>
      <p:sp>
        <p:nvSpPr>
          <p:cNvPr id="3" name="Content Placeholder 2"/>
          <p:cNvSpPr>
            <a:spLocks noGrp="1"/>
          </p:cNvSpPr>
          <p:nvPr>
            <p:ph idx="1"/>
          </p:nvPr>
        </p:nvSpPr>
        <p:spPr>
          <a:xfrm>
            <a:off x="469696" y="1121384"/>
            <a:ext cx="4544264" cy="4699867"/>
          </a:xfrm>
        </p:spPr>
        <p:txBody>
          <a:bodyPr/>
          <a:lstStyle/>
          <a:p>
            <a:r>
              <a:rPr lang="en-US" dirty="0" smtClean="0"/>
              <a:t>Enable through MAX and/or Web Interface</a:t>
            </a:r>
          </a:p>
          <a:p>
            <a:endParaRPr lang="en-US" dirty="0" smtClean="0"/>
          </a:p>
          <a:p>
            <a:r>
              <a:rPr lang="en-US" dirty="0" smtClean="0"/>
              <a:t>Can be used as a console</a:t>
            </a:r>
          </a:p>
          <a:p>
            <a:endParaRPr lang="en-US" dirty="0" smtClean="0"/>
          </a:p>
          <a:p>
            <a:r>
              <a:rPr lang="en-US" dirty="0" smtClean="0"/>
              <a:t>Can be used to transfer files</a:t>
            </a:r>
          </a:p>
          <a:p>
            <a:pPr lvl="1"/>
            <a:r>
              <a:rPr lang="en-US" dirty="0" smtClean="0"/>
              <a:t>Permissions based on login</a:t>
            </a:r>
          </a:p>
          <a:p>
            <a:pPr lvl="1"/>
            <a:r>
              <a:rPr lang="en-US" dirty="0" smtClean="0"/>
              <a:t>SFTP </a:t>
            </a:r>
          </a:p>
          <a:p>
            <a:pPr lvl="1"/>
            <a:endParaRPr lang="en-US" sz="1600" dirty="0"/>
          </a:p>
          <a:p>
            <a:r>
              <a:rPr lang="en-US" dirty="0" smtClean="0"/>
              <a:t>Credentials synchronized with NI-</a:t>
            </a:r>
            <a:r>
              <a:rPr lang="en-US" dirty="0" err="1" smtClean="0"/>
              <a:t>Auth</a:t>
            </a:r>
            <a:r>
              <a:rPr lang="en-US" dirty="0"/>
              <a:t> </a:t>
            </a:r>
            <a:r>
              <a:rPr lang="en-US" dirty="0" smtClean="0"/>
              <a:t>(Web Interface)</a:t>
            </a:r>
            <a:endParaRPr lang="en-US" dirty="0"/>
          </a:p>
        </p:txBody>
      </p:sp>
      <p:pic>
        <p:nvPicPr>
          <p:cNvPr id="4" name="Picture 3" descr="Screen Shot 2013-07-29 at 11.14.56 A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876800" y="1121384"/>
            <a:ext cx="4130040" cy="1947499"/>
          </a:xfrm>
          <a:prstGeom prst="rect">
            <a:avLst/>
          </a:prstGeom>
        </p:spPr>
      </p:pic>
      <p:pic>
        <p:nvPicPr>
          <p:cNvPr id="6" name="Picture 5" descr="asakirby — ssh — 80×24.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932751" y="3068883"/>
            <a:ext cx="4018138" cy="3193222"/>
          </a:xfrm>
          <a:prstGeom prst="rect">
            <a:avLst/>
          </a:prstGeom>
        </p:spPr>
      </p:pic>
      <p:sp>
        <p:nvSpPr>
          <p:cNvPr id="7" name="Content Placeholder 2"/>
          <p:cNvSpPr txBox="1">
            <a:spLocks/>
          </p:cNvSpPr>
          <p:nvPr/>
        </p:nvSpPr>
        <p:spPr>
          <a:xfrm>
            <a:off x="454669" y="5782121"/>
            <a:ext cx="8021842" cy="595895"/>
          </a:xfrm>
          <a:prstGeom prst="rect">
            <a:avLst/>
          </a:prstGeom>
        </p:spPr>
        <p:txBody>
          <a:bodyPr vert="horz" lIns="91435" tIns="45717" rIns="91435" bIns="45717" rtlCol="0">
            <a:normAutofit fontScale="85000" lnSpcReduction="20000"/>
          </a:bodyPr>
          <a:lstStyle/>
          <a:p>
            <a:pPr marL="173038" indent="-173038" defTabSz="457174">
              <a:spcBef>
                <a:spcPts val="573"/>
              </a:spcBef>
              <a:buClr>
                <a:schemeClr val="bg1">
                  <a:lumMod val="50000"/>
                </a:schemeClr>
              </a:buClr>
              <a:buSzPct val="70000"/>
              <a:buFont typeface="Arial" pitchFamily="34" charset="0"/>
              <a:buChar char="•"/>
            </a:pPr>
            <a:r>
              <a:rPr lang="en-US" sz="2400" u="sng" dirty="0" smtClean="0">
                <a:hlinkClick r:id="rId5"/>
              </a:rPr>
              <a:t>KB 6H2CJRR0 How Do I Access the Shell on a NI Linux Real-Time OS Device?</a:t>
            </a:r>
            <a:endParaRPr lang="en-US" sz="2400" dirty="0" smtClean="0"/>
          </a:p>
          <a:p>
            <a:pPr marL="173038" marR="0" lvl="0" indent="-173038"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Arial"/>
            </a:endParaRPr>
          </a:p>
        </p:txBody>
      </p:sp>
    </p:spTree>
    <p:extLst>
      <p:ext uri="{BB962C8B-B14F-4D97-AF65-F5344CB8AC3E}">
        <p14:creationId xmlns="" xmlns:p14="http://schemas.microsoft.com/office/powerpoint/2010/main" val="30083373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Transfer: Unsecure FTP</a:t>
            </a:r>
            <a:endParaRPr lang="en-US" dirty="0"/>
          </a:p>
        </p:txBody>
      </p:sp>
      <p:sp>
        <p:nvSpPr>
          <p:cNvPr id="3" name="Content Placeholder 2"/>
          <p:cNvSpPr>
            <a:spLocks noGrp="1"/>
          </p:cNvSpPr>
          <p:nvPr>
            <p:ph idx="1"/>
          </p:nvPr>
        </p:nvSpPr>
        <p:spPr/>
        <p:txBody>
          <a:bodyPr/>
          <a:lstStyle/>
          <a:p>
            <a:r>
              <a:rPr lang="en-US" dirty="0" smtClean="0"/>
              <a:t>No unsecure FTP server installed by default on NI Linux Real-Time systems</a:t>
            </a:r>
          </a:p>
          <a:p>
            <a:endParaRPr lang="en-US" dirty="0"/>
          </a:p>
          <a:p>
            <a:r>
              <a:rPr lang="en-US" dirty="0" smtClean="0"/>
              <a:t>Unsecure FTP server can be manually installed for compatibility</a:t>
            </a:r>
          </a:p>
          <a:p>
            <a:pPr lvl="1"/>
            <a:r>
              <a:rPr lang="en-US" dirty="0" smtClean="0"/>
              <a:t>Must be accessed as the ‘anonymous’ user</a:t>
            </a:r>
          </a:p>
          <a:p>
            <a:pPr lvl="1"/>
            <a:r>
              <a:rPr lang="en-US" dirty="0" smtClean="0"/>
              <a:t>Has root privileges similar to current </a:t>
            </a:r>
            <a:r>
              <a:rPr lang="en-US" dirty="0" err="1" smtClean="0"/>
              <a:t>cRIO</a:t>
            </a:r>
            <a:endParaRPr lang="en-US" dirty="0" smtClean="0"/>
          </a:p>
          <a:p>
            <a:pPr lvl="1"/>
            <a:endParaRPr lang="en-US" dirty="0" smtClean="0"/>
          </a:p>
          <a:p>
            <a:r>
              <a:rPr lang="en-US" dirty="0" smtClean="0"/>
              <a:t>Use </a:t>
            </a:r>
            <a:r>
              <a:rPr lang="en-US" dirty="0" err="1" smtClean="0"/>
              <a:t>WebDAV</a:t>
            </a:r>
            <a:r>
              <a:rPr lang="en-US" dirty="0" smtClean="0"/>
              <a:t> or </a:t>
            </a:r>
            <a:r>
              <a:rPr lang="en-US" dirty="0" err="1" smtClean="0"/>
              <a:t>WinSCP</a:t>
            </a:r>
            <a:r>
              <a:rPr lang="en-US" dirty="0" smtClean="0"/>
              <a:t> instead</a:t>
            </a:r>
          </a:p>
          <a:p>
            <a:endParaRPr lang="en-US" dirty="0" smtClean="0"/>
          </a:p>
        </p:txBody>
      </p:sp>
      <p:sp>
        <p:nvSpPr>
          <p:cNvPr id="4" name="Rectangle 3"/>
          <p:cNvSpPr/>
          <p:nvPr/>
        </p:nvSpPr>
        <p:spPr>
          <a:xfrm rot="20552740">
            <a:off x="1458520" y="2034003"/>
            <a:ext cx="6226962" cy="923330"/>
          </a:xfrm>
          <a:prstGeom prst="rect">
            <a:avLst/>
          </a:prstGeom>
          <a:noFill/>
        </p:spPr>
        <p:txBody>
          <a:bodyPr wrap="none" lIns="91440" tIns="45720" rIns="91440" bIns="45720">
            <a:spAutoFit/>
          </a:bodyPr>
          <a:lstStyle/>
          <a:p>
            <a:pPr algn="ctr"/>
            <a:r>
              <a:rPr lang="en-U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Not Recommended</a:t>
            </a:r>
            <a:endPar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 xmlns:p14="http://schemas.microsoft.com/office/powerpoint/2010/main" val="37172041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7733" y="309093"/>
            <a:ext cx="9144000" cy="618185"/>
          </a:xfrm>
        </p:spPr>
        <p:txBody>
          <a:bodyPr>
            <a:normAutofit fontScale="90000"/>
          </a:bodyPr>
          <a:lstStyle/>
          <a:p>
            <a:r>
              <a:rPr lang="en-US" dirty="0" smtClean="0"/>
              <a:t>Exercise 1: Connectivity on NI Linux Real-Time</a:t>
            </a:r>
            <a:endParaRPr lang="en-US" dirty="0"/>
          </a:p>
        </p:txBody>
      </p:sp>
      <p:sp>
        <p:nvSpPr>
          <p:cNvPr id="4" name="Content Placeholder 2"/>
          <p:cNvSpPr txBox="1">
            <a:spLocks/>
          </p:cNvSpPr>
          <p:nvPr/>
        </p:nvSpPr>
        <p:spPr>
          <a:xfrm>
            <a:off x="347733" y="1506828"/>
            <a:ext cx="8296205" cy="4563563"/>
          </a:xfrm>
          <a:prstGeom prst="rect">
            <a:avLst/>
          </a:prstGeom>
        </p:spPr>
        <p:txBody>
          <a:bodyPr vert="horz" lIns="91435" tIns="45717" rIns="91435" bIns="45717" rtlCol="0" anchor="t">
            <a:normAutofit/>
          </a:bodyPr>
          <a:lstStyle/>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lang="en-US" sz="2000" b="1" noProof="0" dirty="0" smtClean="0">
                <a:cs typeface="Arial"/>
              </a:rPr>
              <a:t>Goal: </a:t>
            </a:r>
            <a:r>
              <a:rPr lang="en-US" sz="2000" noProof="0" dirty="0" smtClean="0">
                <a:cs typeface="Arial"/>
              </a:rPr>
              <a:t>Familiarize yourself with different ways to connect to your NI Linux Real-Time target, Linux Real-Time permissions</a:t>
            </a:r>
          </a:p>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endParaRPr kumimoji="0" lang="en-US" sz="2000" b="0" i="0" u="none" strike="noStrike" kern="1200" cap="none" spc="0" normalizeH="0" baseline="0" dirty="0" smtClean="0">
              <a:ln>
                <a:noFill/>
              </a:ln>
              <a:effectLst/>
              <a:uLnTx/>
              <a:uFillTx/>
              <a:latin typeface="+mn-lt"/>
              <a:ea typeface="+mn-ea"/>
              <a:cs typeface="Arial"/>
            </a:endParaRPr>
          </a:p>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lang="en-US" sz="2000" b="1" noProof="0" dirty="0" smtClean="0">
                <a:cs typeface="Arial"/>
              </a:rPr>
              <a:t>Objectives:</a:t>
            </a:r>
          </a:p>
          <a:p>
            <a:pPr marL="566738" lvl="1" indent="-109538" defTabSz="457174">
              <a:spcBef>
                <a:spcPts val="573"/>
              </a:spcBef>
              <a:buClr>
                <a:schemeClr val="bg1">
                  <a:lumMod val="50000"/>
                </a:schemeClr>
              </a:buClr>
              <a:buSzPct val="70000"/>
              <a:buFont typeface="Arial" pitchFamily="34" charset="0"/>
              <a:buChar char="•"/>
            </a:pPr>
            <a:r>
              <a:rPr kumimoji="0" lang="en-US" sz="2000" b="0" i="0" u="none" strike="noStrike" kern="1200" cap="none" spc="0" normalizeH="0" baseline="0" dirty="0" smtClean="0">
                <a:ln>
                  <a:noFill/>
                </a:ln>
                <a:effectLst/>
                <a:uLnTx/>
                <a:uFillTx/>
                <a:latin typeface="+mn-lt"/>
                <a:ea typeface="+mn-ea"/>
                <a:cs typeface="Arial"/>
              </a:rPr>
              <a:t>Use MAX to configure</a:t>
            </a:r>
            <a:r>
              <a:rPr kumimoji="0" lang="en-US" sz="2000" b="0" i="0" u="none" strike="noStrike" kern="1200" cap="none" spc="0" normalizeH="0" dirty="0" smtClean="0">
                <a:ln>
                  <a:noFill/>
                </a:ln>
                <a:effectLst/>
                <a:uLnTx/>
                <a:uFillTx/>
                <a:latin typeface="+mn-lt"/>
                <a:ea typeface="+mn-ea"/>
                <a:cs typeface="Arial"/>
              </a:rPr>
              <a:t> NI Linux Real-Time device</a:t>
            </a:r>
          </a:p>
          <a:p>
            <a:pPr marL="566738" lvl="1" indent="-109538" defTabSz="457174">
              <a:spcBef>
                <a:spcPts val="573"/>
              </a:spcBef>
              <a:buClr>
                <a:schemeClr val="bg1">
                  <a:lumMod val="50000"/>
                </a:schemeClr>
              </a:buClr>
              <a:buSzPct val="70000"/>
              <a:buFont typeface="Arial" pitchFamily="34" charset="0"/>
              <a:buChar char="•"/>
            </a:pPr>
            <a:r>
              <a:rPr lang="en-US" sz="2000" baseline="0" noProof="0" dirty="0" smtClean="0">
                <a:cs typeface="Arial"/>
              </a:rPr>
              <a:t>Use</a:t>
            </a:r>
            <a:r>
              <a:rPr lang="en-US" sz="2000" noProof="0" dirty="0" smtClean="0">
                <a:cs typeface="Arial"/>
              </a:rPr>
              <a:t> Web Based Configuration and Monitoring Interface to configure NI Linux Real-Time settings, user accounts, and permissions</a:t>
            </a:r>
          </a:p>
          <a:p>
            <a:pPr marL="566738" lvl="1" indent="-109538" defTabSz="457174">
              <a:spcBef>
                <a:spcPts val="573"/>
              </a:spcBef>
              <a:buClr>
                <a:schemeClr val="bg1">
                  <a:lumMod val="50000"/>
                </a:schemeClr>
              </a:buClr>
              <a:buSzPct val="70000"/>
              <a:buFont typeface="Arial" pitchFamily="34" charset="0"/>
              <a:buChar char="•"/>
            </a:pPr>
            <a:r>
              <a:rPr kumimoji="0" lang="en-US" sz="2000" b="0" i="0" u="none" strike="noStrike" kern="1200" cap="none" spc="0" normalizeH="0" baseline="0" dirty="0" smtClean="0">
                <a:ln>
                  <a:noFill/>
                </a:ln>
                <a:effectLst/>
                <a:uLnTx/>
                <a:uFillTx/>
                <a:latin typeface="+mn-lt"/>
                <a:ea typeface="+mn-ea"/>
                <a:cs typeface="Arial"/>
              </a:rPr>
              <a:t>Use </a:t>
            </a:r>
            <a:r>
              <a:rPr kumimoji="0" lang="en-US" sz="2000" b="0" i="0" u="none" strike="noStrike" kern="1200" cap="none" spc="0" normalizeH="0" baseline="0" dirty="0" err="1" smtClean="0">
                <a:ln>
                  <a:noFill/>
                </a:ln>
                <a:effectLst/>
                <a:uLnTx/>
                <a:uFillTx/>
                <a:latin typeface="+mn-lt"/>
                <a:ea typeface="+mn-ea"/>
                <a:cs typeface="Arial"/>
              </a:rPr>
              <a:t>WebDAV</a:t>
            </a:r>
            <a:r>
              <a:rPr kumimoji="0" lang="en-US" sz="2000" b="0" i="0" u="none" strike="noStrike" kern="1200" cap="none" spc="0" normalizeH="0" baseline="0" dirty="0" smtClean="0">
                <a:ln>
                  <a:noFill/>
                </a:ln>
                <a:effectLst/>
                <a:uLnTx/>
                <a:uFillTx/>
                <a:latin typeface="+mn-lt"/>
                <a:ea typeface="+mn-ea"/>
                <a:cs typeface="Arial"/>
              </a:rPr>
              <a:t> or </a:t>
            </a:r>
            <a:r>
              <a:rPr kumimoji="0" lang="en-US" sz="2000" b="0" i="0" u="none" strike="noStrike" kern="1200" cap="none" spc="0" normalizeH="0" baseline="0" dirty="0" err="1" smtClean="0">
                <a:ln>
                  <a:noFill/>
                </a:ln>
                <a:effectLst/>
                <a:uLnTx/>
                <a:uFillTx/>
                <a:latin typeface="+mn-lt"/>
                <a:ea typeface="+mn-ea"/>
                <a:cs typeface="Arial"/>
              </a:rPr>
              <a:t>WinSCP</a:t>
            </a:r>
            <a:r>
              <a:rPr kumimoji="0" lang="en-US" sz="2000" b="0" i="0" u="none" strike="noStrike" kern="1200" cap="none" spc="0" normalizeH="0" baseline="0" dirty="0" smtClean="0">
                <a:ln>
                  <a:noFill/>
                </a:ln>
                <a:effectLst/>
                <a:uLnTx/>
                <a:uFillTx/>
                <a:latin typeface="+mn-lt"/>
                <a:ea typeface="+mn-ea"/>
                <a:cs typeface="Arial"/>
              </a:rPr>
              <a:t> to navigate file</a:t>
            </a:r>
            <a:r>
              <a:rPr kumimoji="0" lang="en-US" sz="2000" b="0" i="0" u="none" strike="noStrike" kern="1200" cap="none" spc="0" normalizeH="0" dirty="0" smtClean="0">
                <a:ln>
                  <a:noFill/>
                </a:ln>
                <a:effectLst/>
                <a:uLnTx/>
                <a:uFillTx/>
                <a:latin typeface="+mn-lt"/>
                <a:ea typeface="+mn-ea"/>
                <a:cs typeface="Arial"/>
              </a:rPr>
              <a:t> system</a:t>
            </a:r>
            <a:endParaRPr kumimoji="0" lang="en-US" sz="2000" b="0" i="0" u="none" strike="noStrike" kern="1200" cap="none" spc="0" normalizeH="0" baseline="0" dirty="0" smtClean="0">
              <a:ln>
                <a:noFill/>
              </a:ln>
              <a:effectLst/>
              <a:uLnTx/>
              <a:uFillTx/>
              <a:latin typeface="+mn-lt"/>
              <a:ea typeface="+mn-ea"/>
              <a:cs typeface="Arial"/>
            </a:endParaRPr>
          </a:p>
          <a:p>
            <a:pPr marL="566738" lvl="1" indent="-109538" defTabSz="457174">
              <a:spcBef>
                <a:spcPts val="573"/>
              </a:spcBef>
              <a:buClr>
                <a:schemeClr val="bg1">
                  <a:lumMod val="50000"/>
                </a:schemeClr>
              </a:buClr>
              <a:buSzPct val="70000"/>
              <a:buFont typeface="Arial" pitchFamily="34" charset="0"/>
              <a:buChar char="•"/>
            </a:pPr>
            <a:r>
              <a:rPr lang="en-US" sz="2000" noProof="0" dirty="0" smtClean="0">
                <a:cs typeface="Arial"/>
              </a:rPr>
              <a:t>Use terminal client to SSH into device to navigate file system</a:t>
            </a:r>
            <a:endParaRPr kumimoji="0" lang="en-US" sz="2000" b="0" i="0" u="none" strike="noStrike" kern="1200" cap="none" spc="0" normalizeH="0" baseline="0" noProof="0" dirty="0" smtClean="0">
              <a:ln>
                <a:noFill/>
              </a:ln>
              <a:effectLst/>
              <a:uLnTx/>
              <a:uFillTx/>
              <a:latin typeface="+mn-lt"/>
              <a:ea typeface="+mn-ea"/>
              <a:cs typeface="Arial"/>
            </a:endParaRPr>
          </a:p>
        </p:txBody>
      </p:sp>
    </p:spTree>
    <p:extLst>
      <p:ext uri="{BB962C8B-B14F-4D97-AF65-F5344CB8AC3E}">
        <p14:creationId xmlns="" xmlns:p14="http://schemas.microsoft.com/office/powerpoint/2010/main" val="2540667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Linux Commands</a:t>
            </a:r>
            <a:endParaRPr lang="en-US" dirty="0"/>
          </a:p>
        </p:txBody>
      </p:sp>
      <p:sp>
        <p:nvSpPr>
          <p:cNvPr id="3" name="Content Placeholder 2"/>
          <p:cNvSpPr>
            <a:spLocks noGrp="1"/>
          </p:cNvSpPr>
          <p:nvPr>
            <p:ph idx="1"/>
          </p:nvPr>
        </p:nvSpPr>
        <p:spPr/>
        <p:txBody>
          <a:bodyPr/>
          <a:lstStyle/>
          <a:p>
            <a:r>
              <a:rPr lang="en-US" dirty="0" smtClean="0"/>
              <a:t>Basic BASH available</a:t>
            </a:r>
          </a:p>
          <a:p>
            <a:pPr lvl="1"/>
            <a:endParaRPr lang="en-US" dirty="0" smtClean="0"/>
          </a:p>
        </p:txBody>
      </p:sp>
      <p:graphicFrame>
        <p:nvGraphicFramePr>
          <p:cNvPr id="4" name="Table 3"/>
          <p:cNvGraphicFramePr>
            <a:graphicFrameLocks noGrp="1"/>
          </p:cNvGraphicFramePr>
          <p:nvPr/>
        </p:nvGraphicFramePr>
        <p:xfrm>
          <a:off x="734098" y="1622738"/>
          <a:ext cx="7740202" cy="4237148"/>
        </p:xfrm>
        <a:graphic>
          <a:graphicData uri="http://schemas.openxmlformats.org/drawingml/2006/table">
            <a:tbl>
              <a:tblPr firstRow="1" bandRow="1">
                <a:tableStyleId>{5C22544A-7EE6-4342-B048-85BDC9FD1C3A}</a:tableStyleId>
              </a:tblPr>
              <a:tblGrid>
                <a:gridCol w="1365917"/>
                <a:gridCol w="3399928"/>
                <a:gridCol w="2974357"/>
              </a:tblGrid>
              <a:tr h="388583">
                <a:tc>
                  <a:txBody>
                    <a:bodyPr/>
                    <a:lstStyle/>
                    <a:p>
                      <a:r>
                        <a:rPr lang="en-US" dirty="0" smtClean="0"/>
                        <a:t>Command</a:t>
                      </a:r>
                      <a:endParaRPr lang="en-US" dirty="0"/>
                    </a:p>
                  </a:txBody>
                  <a:tcPr/>
                </a:tc>
                <a:tc>
                  <a:txBody>
                    <a:bodyPr/>
                    <a:lstStyle/>
                    <a:p>
                      <a:r>
                        <a:rPr lang="en-US" dirty="0" smtClean="0"/>
                        <a:t>Description</a:t>
                      </a:r>
                      <a:endParaRPr lang="en-US" dirty="0"/>
                    </a:p>
                  </a:txBody>
                  <a:tcPr/>
                </a:tc>
                <a:tc>
                  <a:txBody>
                    <a:bodyPr/>
                    <a:lstStyle/>
                    <a:p>
                      <a:r>
                        <a:rPr lang="en-US" dirty="0" smtClean="0"/>
                        <a:t>Example</a:t>
                      </a:r>
                      <a:endParaRPr lang="en-US" dirty="0"/>
                    </a:p>
                  </a:txBody>
                  <a:tcPr/>
                </a:tc>
              </a:tr>
              <a:tr h="670704">
                <a:tc>
                  <a:txBody>
                    <a:bodyPr/>
                    <a:lstStyle/>
                    <a:p>
                      <a:r>
                        <a:rPr lang="en-US" dirty="0" smtClean="0"/>
                        <a:t>top</a:t>
                      </a:r>
                      <a:endParaRPr lang="en-US" dirty="0"/>
                    </a:p>
                  </a:txBody>
                  <a:tcPr/>
                </a:tc>
                <a:tc>
                  <a:txBody>
                    <a:bodyPr/>
                    <a:lstStyle/>
                    <a:p>
                      <a:r>
                        <a:rPr lang="en-US" dirty="0" smtClean="0"/>
                        <a:t>Ongoing</a:t>
                      </a:r>
                      <a:r>
                        <a:rPr lang="en-US" baseline="0" dirty="0" smtClean="0"/>
                        <a:t> look at processor activity in real time</a:t>
                      </a:r>
                      <a:endParaRPr lang="en-US" dirty="0"/>
                    </a:p>
                  </a:txBody>
                  <a:tcPr/>
                </a:tc>
                <a:tc>
                  <a:txBody>
                    <a:bodyPr/>
                    <a:lstStyle/>
                    <a:p>
                      <a:r>
                        <a:rPr lang="en-US" dirty="0" smtClean="0"/>
                        <a:t>top</a:t>
                      </a:r>
                      <a:endParaRPr lang="en-US" dirty="0"/>
                    </a:p>
                  </a:txBody>
                  <a:tcPr/>
                </a:tc>
              </a:tr>
              <a:tr h="670704">
                <a:tc>
                  <a:txBody>
                    <a:bodyPr/>
                    <a:lstStyle/>
                    <a:p>
                      <a:r>
                        <a:rPr lang="en-US" dirty="0" err="1" smtClean="0"/>
                        <a:t>netstat</a:t>
                      </a:r>
                      <a:endParaRPr lang="en-US" dirty="0"/>
                    </a:p>
                  </a:txBody>
                  <a:tcPr/>
                </a:tc>
                <a:tc>
                  <a:txBody>
                    <a:bodyPr/>
                    <a:lstStyle/>
                    <a:p>
                      <a:r>
                        <a:rPr lang="en-US" dirty="0" smtClean="0"/>
                        <a:t>List information about current network connections, etc.</a:t>
                      </a:r>
                      <a:endParaRPr lang="en-US" dirty="0"/>
                    </a:p>
                  </a:txBody>
                  <a:tcPr/>
                </a:tc>
                <a:tc>
                  <a:txBody>
                    <a:bodyPr/>
                    <a:lstStyle/>
                    <a:p>
                      <a:r>
                        <a:rPr lang="en-US" dirty="0" err="1" smtClean="0"/>
                        <a:t>netstat</a:t>
                      </a:r>
                      <a:endParaRPr lang="en-US" dirty="0"/>
                    </a:p>
                  </a:txBody>
                  <a:tcPr/>
                </a:tc>
              </a:tr>
              <a:tr h="388583">
                <a:tc>
                  <a:txBody>
                    <a:bodyPr/>
                    <a:lstStyle/>
                    <a:p>
                      <a:r>
                        <a:rPr lang="en-US" dirty="0" err="1" smtClean="0"/>
                        <a:t>ls</a:t>
                      </a:r>
                      <a:endParaRPr lang="en-US" dirty="0"/>
                    </a:p>
                  </a:txBody>
                  <a:tcPr/>
                </a:tc>
                <a:tc>
                  <a:txBody>
                    <a:bodyPr/>
                    <a:lstStyle/>
                    <a:p>
                      <a:r>
                        <a:rPr lang="en-US" dirty="0" smtClean="0"/>
                        <a:t>List directory contents</a:t>
                      </a:r>
                      <a:endParaRPr lang="en-US" dirty="0"/>
                    </a:p>
                  </a:txBody>
                  <a:tcPr/>
                </a:tc>
                <a:tc>
                  <a:txBody>
                    <a:bodyPr/>
                    <a:lstStyle/>
                    <a:p>
                      <a:r>
                        <a:rPr lang="en-US" dirty="0" err="1" smtClean="0"/>
                        <a:t>ls</a:t>
                      </a:r>
                      <a:endParaRPr lang="en-US" dirty="0"/>
                    </a:p>
                  </a:txBody>
                  <a:tcPr/>
                </a:tc>
              </a:tr>
              <a:tr h="670704">
                <a:tc>
                  <a:txBody>
                    <a:bodyPr/>
                    <a:lstStyle/>
                    <a:p>
                      <a:r>
                        <a:rPr lang="en-US" dirty="0" smtClean="0"/>
                        <a:t>echo</a:t>
                      </a:r>
                      <a:endParaRPr lang="en-US" dirty="0"/>
                    </a:p>
                  </a:txBody>
                  <a:tcPr/>
                </a:tc>
                <a:tc>
                  <a:txBody>
                    <a:bodyPr/>
                    <a:lstStyle/>
                    <a:p>
                      <a:r>
                        <a:rPr lang="en-US" dirty="0" smtClean="0"/>
                        <a:t>Commonly used to output status text to screen</a:t>
                      </a:r>
                      <a:r>
                        <a:rPr lang="en-US" baseline="0" dirty="0" smtClean="0"/>
                        <a:t> or file</a:t>
                      </a:r>
                      <a:endParaRPr lang="en-US" dirty="0"/>
                    </a:p>
                  </a:txBody>
                  <a:tcPr/>
                </a:tc>
                <a:tc>
                  <a:txBody>
                    <a:bodyPr/>
                    <a:lstStyle/>
                    <a:p>
                      <a:r>
                        <a:rPr lang="en-US" dirty="0" smtClean="0"/>
                        <a:t>echo “test” &gt; test.txt</a:t>
                      </a:r>
                      <a:endParaRPr lang="en-US" dirty="0"/>
                    </a:p>
                  </a:txBody>
                  <a:tcPr/>
                </a:tc>
              </a:tr>
              <a:tr h="388583">
                <a:tc>
                  <a:txBody>
                    <a:bodyPr/>
                    <a:lstStyle/>
                    <a:p>
                      <a:r>
                        <a:rPr lang="en-US" dirty="0" smtClean="0"/>
                        <a:t>vi</a:t>
                      </a:r>
                      <a:endParaRPr lang="en-US" dirty="0"/>
                    </a:p>
                  </a:txBody>
                  <a:tcPr/>
                </a:tc>
                <a:tc>
                  <a:txBody>
                    <a:bodyPr/>
                    <a:lstStyle/>
                    <a:p>
                      <a:r>
                        <a:rPr lang="en-US" dirty="0" smtClean="0"/>
                        <a:t>Built in visual editor</a:t>
                      </a:r>
                      <a:endParaRPr lang="en-US" dirty="0"/>
                    </a:p>
                  </a:txBody>
                  <a:tcPr/>
                </a:tc>
                <a:tc>
                  <a:txBody>
                    <a:bodyPr/>
                    <a:lstStyle/>
                    <a:p>
                      <a:r>
                        <a:rPr lang="en-US" dirty="0" smtClean="0"/>
                        <a:t>vi test.txt</a:t>
                      </a:r>
                      <a:endParaRPr lang="en-US" dirty="0"/>
                    </a:p>
                  </a:txBody>
                  <a:tcPr/>
                </a:tc>
              </a:tr>
              <a:tr h="388583">
                <a:tc>
                  <a:txBody>
                    <a:bodyPr/>
                    <a:lstStyle/>
                    <a:p>
                      <a:r>
                        <a:rPr lang="en-US" dirty="0" err="1" smtClean="0"/>
                        <a:t>rm</a:t>
                      </a:r>
                      <a:endParaRPr lang="en-US" dirty="0"/>
                    </a:p>
                  </a:txBody>
                  <a:tcPr/>
                </a:tc>
                <a:tc>
                  <a:txBody>
                    <a:bodyPr/>
                    <a:lstStyle/>
                    <a:p>
                      <a:r>
                        <a:rPr lang="en-US" dirty="0" smtClean="0"/>
                        <a:t>Remove</a:t>
                      </a:r>
                      <a:r>
                        <a:rPr lang="en-US" baseline="0" dirty="0" smtClean="0"/>
                        <a:t> files or directories</a:t>
                      </a:r>
                      <a:endParaRPr lang="en-US" dirty="0"/>
                    </a:p>
                  </a:txBody>
                  <a:tcPr/>
                </a:tc>
                <a:tc>
                  <a:txBody>
                    <a:bodyPr/>
                    <a:lstStyle/>
                    <a:p>
                      <a:r>
                        <a:rPr lang="en-US" dirty="0" err="1" smtClean="0"/>
                        <a:t>rm</a:t>
                      </a:r>
                      <a:r>
                        <a:rPr lang="en-US" baseline="0" dirty="0" smtClean="0"/>
                        <a:t> test.txt</a:t>
                      </a:r>
                      <a:endParaRPr lang="en-US" dirty="0"/>
                    </a:p>
                  </a:txBody>
                  <a:tcPr/>
                </a:tc>
              </a:tr>
              <a:tr h="670704">
                <a:tc>
                  <a:txBody>
                    <a:bodyPr/>
                    <a:lstStyle/>
                    <a:p>
                      <a:r>
                        <a:rPr lang="en-US" dirty="0" err="1" smtClean="0"/>
                        <a:t>mv</a:t>
                      </a:r>
                      <a:endParaRPr lang="en-US" dirty="0"/>
                    </a:p>
                  </a:txBody>
                  <a:tcPr/>
                </a:tc>
                <a:tc>
                  <a:txBody>
                    <a:bodyPr/>
                    <a:lstStyle/>
                    <a:p>
                      <a:r>
                        <a:rPr lang="en-US" dirty="0" smtClean="0"/>
                        <a:t>Move or rename files</a:t>
                      </a:r>
                      <a:endParaRPr lang="en-US" dirty="0"/>
                    </a:p>
                  </a:txBody>
                  <a:tcPr/>
                </a:tc>
                <a:tc>
                  <a:txBody>
                    <a:bodyPr/>
                    <a:lstStyle/>
                    <a:p>
                      <a:r>
                        <a:rPr lang="en-US" dirty="0" err="1" smtClean="0"/>
                        <a:t>mv</a:t>
                      </a:r>
                      <a:r>
                        <a:rPr lang="en-US" baseline="0" dirty="0" smtClean="0"/>
                        <a:t> test.txt new.txt</a:t>
                      </a:r>
                    </a:p>
                    <a:p>
                      <a:r>
                        <a:rPr lang="en-US" baseline="0" dirty="0" err="1" smtClean="0"/>
                        <a:t>mv</a:t>
                      </a:r>
                      <a:r>
                        <a:rPr lang="en-US" baseline="0" dirty="0" smtClean="0"/>
                        <a:t> test.txt /home/admin</a:t>
                      </a:r>
                      <a:endParaRPr lang="en-US" dirty="0"/>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7733" y="309093"/>
            <a:ext cx="9144000" cy="618185"/>
          </a:xfrm>
        </p:spPr>
        <p:txBody>
          <a:bodyPr>
            <a:normAutofit fontScale="90000"/>
          </a:bodyPr>
          <a:lstStyle/>
          <a:p>
            <a:r>
              <a:rPr lang="en-US" dirty="0" smtClean="0"/>
              <a:t>Exercise 1: Connectivity on NI Linux Real-Time</a:t>
            </a:r>
            <a:endParaRPr lang="en-US" dirty="0"/>
          </a:p>
        </p:txBody>
      </p:sp>
      <p:sp>
        <p:nvSpPr>
          <p:cNvPr id="4" name="Content Placeholder 2"/>
          <p:cNvSpPr txBox="1">
            <a:spLocks/>
          </p:cNvSpPr>
          <p:nvPr/>
        </p:nvSpPr>
        <p:spPr>
          <a:xfrm>
            <a:off x="347733" y="1506828"/>
            <a:ext cx="8296205" cy="4563563"/>
          </a:xfrm>
          <a:prstGeom prst="rect">
            <a:avLst/>
          </a:prstGeom>
        </p:spPr>
        <p:txBody>
          <a:bodyPr vert="horz" lIns="91435" tIns="45717" rIns="91435" bIns="45717" rtlCol="0" anchor="t">
            <a:normAutofit/>
          </a:bodyPr>
          <a:lstStyle/>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lang="en-US" sz="2000" b="1" noProof="0" dirty="0" smtClean="0">
                <a:cs typeface="Arial"/>
              </a:rPr>
              <a:t>Key Takeaways:</a:t>
            </a:r>
          </a:p>
          <a:p>
            <a:pPr lvl="1" defTabSz="457174">
              <a:spcBef>
                <a:spcPts val="573"/>
              </a:spcBef>
              <a:buClr>
                <a:schemeClr val="bg1">
                  <a:lumMod val="50000"/>
                </a:schemeClr>
              </a:buClr>
              <a:buSzPct val="70000"/>
              <a:buFont typeface="Arial" pitchFamily="34" charset="0"/>
              <a:buChar char="•"/>
            </a:pPr>
            <a:r>
              <a:rPr lang="en-US" sz="2000" dirty="0" smtClean="0">
                <a:cs typeface="Arial"/>
              </a:rPr>
              <a:t>FTP Server is not installed by default</a:t>
            </a:r>
          </a:p>
          <a:p>
            <a:pPr lvl="1" defTabSz="457174">
              <a:spcBef>
                <a:spcPts val="573"/>
              </a:spcBef>
              <a:buClr>
                <a:schemeClr val="bg1">
                  <a:lumMod val="50000"/>
                </a:schemeClr>
              </a:buClr>
              <a:buSzPct val="70000"/>
              <a:buFont typeface="Arial" pitchFamily="34" charset="0"/>
              <a:buChar char="•"/>
            </a:pPr>
            <a:r>
              <a:rPr lang="en-US" sz="2000" noProof="0" dirty="0" smtClean="0">
                <a:cs typeface="Arial"/>
              </a:rPr>
              <a:t>Can use Hostname or IP Address to connect to </a:t>
            </a:r>
            <a:r>
              <a:rPr lang="en-US" sz="2000" noProof="0" dirty="0" err="1" smtClean="0">
                <a:cs typeface="Arial"/>
              </a:rPr>
              <a:t>cRIO</a:t>
            </a:r>
            <a:endParaRPr lang="en-US" sz="2000" noProof="0" dirty="0" smtClean="0">
              <a:cs typeface="Arial"/>
            </a:endParaRPr>
          </a:p>
          <a:p>
            <a:pPr lvl="1" defTabSz="457174">
              <a:spcBef>
                <a:spcPts val="573"/>
              </a:spcBef>
              <a:buClr>
                <a:schemeClr val="bg1">
                  <a:lumMod val="50000"/>
                </a:schemeClr>
              </a:buClr>
              <a:buSzPct val="70000"/>
              <a:buFont typeface="Arial" pitchFamily="34" charset="0"/>
              <a:buChar char="•"/>
            </a:pPr>
            <a:r>
              <a:rPr lang="en-US" sz="2000" dirty="0" smtClean="0">
                <a:cs typeface="Arial"/>
              </a:rPr>
              <a:t>Can create, copy, move, delete files via </a:t>
            </a:r>
            <a:r>
              <a:rPr lang="en-US" sz="2000" dirty="0" err="1" smtClean="0">
                <a:cs typeface="Arial"/>
              </a:rPr>
              <a:t>WebDAV</a:t>
            </a:r>
            <a:r>
              <a:rPr lang="en-US" sz="2000" dirty="0" smtClean="0">
                <a:cs typeface="Arial"/>
              </a:rPr>
              <a:t>, </a:t>
            </a:r>
            <a:r>
              <a:rPr lang="en-US" sz="2000" dirty="0" err="1" smtClean="0">
                <a:cs typeface="Arial"/>
              </a:rPr>
              <a:t>WinSCP</a:t>
            </a:r>
            <a:r>
              <a:rPr lang="en-US" sz="2000" dirty="0" smtClean="0">
                <a:cs typeface="Arial"/>
              </a:rPr>
              <a:t>, or SSH</a:t>
            </a:r>
          </a:p>
          <a:p>
            <a:pPr lvl="1" defTabSz="457174">
              <a:spcBef>
                <a:spcPts val="573"/>
              </a:spcBef>
              <a:buClr>
                <a:schemeClr val="bg1">
                  <a:lumMod val="50000"/>
                </a:schemeClr>
              </a:buClr>
              <a:buSzPct val="70000"/>
              <a:buFont typeface="Arial" pitchFamily="34" charset="0"/>
              <a:buChar char="•"/>
            </a:pPr>
            <a:r>
              <a:rPr lang="en-US" sz="2000" dirty="0" smtClean="0">
                <a:cs typeface="Arial"/>
              </a:rPr>
              <a:t>Can’t use SSH to add users but can change to a non-blank password</a:t>
            </a:r>
            <a:endParaRPr lang="en-US" sz="2000" noProof="0" dirty="0" smtClean="0">
              <a:cs typeface="Arial"/>
            </a:endParaRPr>
          </a:p>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endParaRPr kumimoji="0" lang="en-US" sz="2000" b="0" i="0" u="none" strike="noStrike" kern="1200" cap="none" spc="0" normalizeH="0" baseline="0" noProof="0" dirty="0" smtClean="0">
              <a:ln>
                <a:noFill/>
              </a:ln>
              <a:effectLst/>
              <a:uLnTx/>
              <a:uFillTx/>
              <a:latin typeface="+mn-lt"/>
              <a:ea typeface="+mn-ea"/>
              <a:cs typeface="Arial"/>
            </a:endParaRPr>
          </a:p>
        </p:txBody>
      </p:sp>
    </p:spTree>
    <p:extLst>
      <p:ext uri="{BB962C8B-B14F-4D97-AF65-F5344CB8AC3E}">
        <p14:creationId xmlns="" xmlns:p14="http://schemas.microsoft.com/office/powerpoint/2010/main" val="25406673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Flexible Development &amp;</a:t>
            </a:r>
            <a:br>
              <a:rPr lang="en-US" dirty="0" smtClean="0"/>
            </a:br>
            <a:r>
              <a:rPr lang="en-US" dirty="0" smtClean="0"/>
              <a:t>Vast Community</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11112977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696" y="1262744"/>
            <a:ext cx="8174242" cy="4807648"/>
          </a:xfrm>
        </p:spPr>
        <p:txBody>
          <a:bodyPr>
            <a:normAutofit/>
          </a:bodyPr>
          <a:lstStyle/>
          <a:p>
            <a:r>
              <a:rPr lang="en-US" dirty="0" smtClean="0"/>
              <a:t>What is a package manager?</a:t>
            </a:r>
          </a:p>
          <a:p>
            <a:pPr lvl="1"/>
            <a:r>
              <a:rPr lang="en-US" dirty="0" smtClean="0"/>
              <a:t>Set of software tools for installing, updating, configuring and removing utilities and libraries</a:t>
            </a:r>
          </a:p>
          <a:p>
            <a:pPr lvl="1"/>
            <a:r>
              <a:rPr lang="en-US" dirty="0" smtClean="0"/>
              <a:t>Similar in concept to the App Store, VI Package Manager, etc. </a:t>
            </a:r>
            <a:br>
              <a:rPr lang="en-US" dirty="0" smtClean="0"/>
            </a:br>
            <a:endParaRPr lang="en-US" dirty="0" smtClean="0"/>
          </a:p>
          <a:p>
            <a:r>
              <a:rPr lang="en-US" dirty="0" smtClean="0"/>
              <a:t>NI Linux Real-Time relies on the </a:t>
            </a:r>
            <a:r>
              <a:rPr lang="en-US" dirty="0" err="1" smtClean="0"/>
              <a:t>opkg</a:t>
            </a:r>
            <a:r>
              <a:rPr lang="en-US" dirty="0" smtClean="0"/>
              <a:t> package manager</a:t>
            </a:r>
          </a:p>
          <a:p>
            <a:pPr lvl="1"/>
            <a:r>
              <a:rPr lang="en-US" dirty="0" smtClean="0"/>
              <a:t>Note: </a:t>
            </a:r>
            <a:r>
              <a:rPr lang="en-US" dirty="0" err="1" smtClean="0"/>
              <a:t>opkg</a:t>
            </a:r>
            <a:r>
              <a:rPr lang="en-US" dirty="0" smtClean="0"/>
              <a:t> does </a:t>
            </a:r>
            <a:r>
              <a:rPr lang="en-US" u="sng" dirty="0" smtClean="0"/>
              <a:t>not</a:t>
            </a:r>
            <a:r>
              <a:rPr lang="en-US" dirty="0" smtClean="0"/>
              <a:t> take the place of MAX</a:t>
            </a:r>
            <a:br>
              <a:rPr lang="en-US" dirty="0" smtClean="0"/>
            </a:br>
            <a:endParaRPr lang="en-US" dirty="0" smtClean="0"/>
          </a:p>
          <a:p>
            <a:r>
              <a:rPr lang="en-US" dirty="0" smtClean="0"/>
              <a:t>Access to thousands of freely available utilities and libraries</a:t>
            </a:r>
            <a:endParaRPr lang="en-US" dirty="0"/>
          </a:p>
        </p:txBody>
      </p:sp>
      <p:sp>
        <p:nvSpPr>
          <p:cNvPr id="5" name="Title 4"/>
          <p:cNvSpPr>
            <a:spLocks noGrp="1"/>
          </p:cNvSpPr>
          <p:nvPr>
            <p:ph type="title"/>
          </p:nvPr>
        </p:nvSpPr>
        <p:spPr/>
        <p:txBody>
          <a:bodyPr>
            <a:normAutofit fontScale="90000"/>
          </a:bodyPr>
          <a:lstStyle/>
          <a:p>
            <a:r>
              <a:rPr lang="en-US" dirty="0" smtClean="0"/>
              <a:t>Access the Ecosystem: Linux Package Manager</a:t>
            </a:r>
            <a:endParaRPr lang="en-US" b="1" dirty="0">
              <a:solidFill>
                <a:schemeClr val="accent2"/>
              </a:solidFill>
            </a:endParaRPr>
          </a:p>
        </p:txBody>
      </p:sp>
      <p:pic>
        <p:nvPicPr>
          <p:cNvPr id="512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23333" y="5209895"/>
            <a:ext cx="2897334" cy="7213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3428470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Background </a:t>
            </a:r>
            <a:r>
              <a:rPr lang="en-US" sz="2800" dirty="0"/>
              <a:t>&amp; Core Technology</a:t>
            </a:r>
          </a:p>
          <a:p>
            <a:pPr marL="514350" indent="-514350">
              <a:buFont typeface="+mj-lt"/>
              <a:buAutoNum type="arabicPeriod"/>
            </a:pPr>
            <a:endParaRPr lang="en-US" sz="2800" dirty="0" smtClean="0"/>
          </a:p>
          <a:p>
            <a:pPr marL="514350" indent="-514350">
              <a:buFont typeface="+mj-lt"/>
              <a:buAutoNum type="arabicPeriod"/>
            </a:pPr>
            <a:endParaRPr lang="en-US" sz="2800" dirty="0" smtClean="0"/>
          </a:p>
          <a:p>
            <a:pPr marL="514350" indent="-514350">
              <a:buFont typeface="+mj-lt"/>
              <a:buAutoNum type="arabicPeriod"/>
            </a:pPr>
            <a:r>
              <a:rPr lang="en-US" sz="2800" dirty="0" smtClean="0"/>
              <a:t>File System &amp; Connectivity &amp; Basic Commands</a:t>
            </a:r>
            <a:endParaRPr lang="en-US" sz="2800" dirty="0"/>
          </a:p>
          <a:p>
            <a:pPr marL="457200" indent="-457200">
              <a:buFont typeface="+mj-lt"/>
              <a:buAutoNum type="arabicPeriod"/>
            </a:pPr>
            <a:endParaRPr lang="en-US" dirty="0"/>
          </a:p>
          <a:p>
            <a:pPr marL="514350" indent="-514350">
              <a:buFont typeface="+mj-lt"/>
              <a:buAutoNum type="arabicPeriod"/>
            </a:pPr>
            <a:endParaRPr lang="en-US" sz="2800" dirty="0" smtClean="0"/>
          </a:p>
          <a:p>
            <a:pPr marL="514350" indent="-514350">
              <a:buFont typeface="+mj-lt"/>
              <a:buAutoNum type="arabicPeriod"/>
            </a:pPr>
            <a:r>
              <a:rPr lang="en-US" sz="2800" dirty="0" smtClean="0"/>
              <a:t>Flexible Development &amp; Vast Community</a:t>
            </a:r>
            <a:endParaRPr lang="en-US" sz="2400" dirty="0"/>
          </a:p>
        </p:txBody>
      </p:sp>
    </p:spTree>
    <p:extLst>
      <p:ext uri="{BB962C8B-B14F-4D97-AF65-F5344CB8AC3E}">
        <p14:creationId xmlns="" xmlns:p14="http://schemas.microsoft.com/office/powerpoint/2010/main" val="34092822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7733" y="309093"/>
            <a:ext cx="9144000" cy="618185"/>
          </a:xfrm>
        </p:spPr>
        <p:txBody>
          <a:bodyPr>
            <a:normAutofit fontScale="90000"/>
          </a:bodyPr>
          <a:lstStyle/>
          <a:p>
            <a:r>
              <a:rPr lang="en-US" dirty="0" smtClean="0"/>
              <a:t>Exercise 2: </a:t>
            </a:r>
            <a:r>
              <a:rPr lang="en-US" dirty="0" err="1" smtClean="0"/>
              <a:t>opkg</a:t>
            </a:r>
            <a:r>
              <a:rPr lang="en-US" dirty="0" smtClean="0"/>
              <a:t> and databases</a:t>
            </a:r>
            <a:endParaRPr lang="en-US" dirty="0"/>
          </a:p>
        </p:txBody>
      </p:sp>
      <p:sp>
        <p:nvSpPr>
          <p:cNvPr id="4" name="Content Placeholder 2"/>
          <p:cNvSpPr txBox="1">
            <a:spLocks/>
          </p:cNvSpPr>
          <p:nvPr/>
        </p:nvSpPr>
        <p:spPr>
          <a:xfrm>
            <a:off x="347733" y="1506828"/>
            <a:ext cx="8296205" cy="4563563"/>
          </a:xfrm>
          <a:prstGeom prst="rect">
            <a:avLst/>
          </a:prstGeom>
        </p:spPr>
        <p:txBody>
          <a:bodyPr vert="horz" lIns="91435" tIns="45717" rIns="91435" bIns="45717" rtlCol="0" anchor="t">
            <a:normAutofit/>
          </a:bodyPr>
          <a:lstStyle/>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lang="en-US" sz="2000" b="1" noProof="0" dirty="0" smtClean="0">
                <a:cs typeface="Arial"/>
              </a:rPr>
              <a:t>Goal: </a:t>
            </a:r>
            <a:r>
              <a:rPr lang="en-US" sz="2000" noProof="0" dirty="0" smtClean="0">
                <a:cs typeface="Arial"/>
              </a:rPr>
              <a:t>Leverage Linux Community and familiarize yourself with accessing, installing, and uninstalling non-NI utilities/libraries via </a:t>
            </a:r>
            <a:r>
              <a:rPr lang="en-US" sz="2000" noProof="0" dirty="0" err="1" smtClean="0">
                <a:cs typeface="Arial"/>
              </a:rPr>
              <a:t>opkg</a:t>
            </a:r>
            <a:r>
              <a:rPr lang="en-US" sz="2000" noProof="0" dirty="0" smtClean="0">
                <a:cs typeface="Arial"/>
              </a:rPr>
              <a:t> and how it interacts with </a:t>
            </a:r>
            <a:r>
              <a:rPr lang="en-US" sz="2000" noProof="0" dirty="0" err="1" smtClean="0">
                <a:cs typeface="Arial"/>
              </a:rPr>
              <a:t>LabVIEW</a:t>
            </a:r>
            <a:endParaRPr lang="en-US" sz="2000" noProof="0" dirty="0" smtClean="0">
              <a:cs typeface="Arial"/>
            </a:endParaRPr>
          </a:p>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endParaRPr kumimoji="0" lang="en-US" sz="2000" b="0" i="0" u="none" strike="noStrike" kern="1200" cap="none" spc="0" normalizeH="0" baseline="0" dirty="0" smtClean="0">
              <a:ln>
                <a:noFill/>
              </a:ln>
              <a:effectLst/>
              <a:uLnTx/>
              <a:uFillTx/>
              <a:latin typeface="+mn-lt"/>
              <a:ea typeface="+mn-ea"/>
              <a:cs typeface="Arial"/>
            </a:endParaRPr>
          </a:p>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lang="en-US" sz="2000" b="1" noProof="0" dirty="0" smtClean="0">
                <a:cs typeface="Arial"/>
              </a:rPr>
              <a:t>Objectives:</a:t>
            </a:r>
          </a:p>
          <a:p>
            <a:pPr marL="566738" lvl="1" indent="-109538" defTabSz="457174">
              <a:spcBef>
                <a:spcPts val="573"/>
              </a:spcBef>
              <a:buClr>
                <a:schemeClr val="bg1">
                  <a:lumMod val="50000"/>
                </a:schemeClr>
              </a:buClr>
              <a:buSzPct val="70000"/>
              <a:buFont typeface="Arial" pitchFamily="34" charset="0"/>
              <a:buChar char="•"/>
            </a:pPr>
            <a:r>
              <a:rPr lang="en-US" sz="2000" baseline="0" noProof="0" dirty="0" smtClean="0">
                <a:cs typeface="Arial"/>
              </a:rPr>
              <a:t>Install</a:t>
            </a:r>
            <a:r>
              <a:rPr lang="en-US" sz="2000" noProof="0" dirty="0" smtClean="0">
                <a:cs typeface="Arial"/>
              </a:rPr>
              <a:t> </a:t>
            </a:r>
            <a:r>
              <a:rPr lang="en-US" sz="2000" noProof="0" dirty="0" err="1" smtClean="0">
                <a:cs typeface="Arial"/>
              </a:rPr>
              <a:t>SQLite</a:t>
            </a:r>
            <a:r>
              <a:rPr lang="en-US" sz="2000" noProof="0" dirty="0" smtClean="0">
                <a:cs typeface="Arial"/>
              </a:rPr>
              <a:t> </a:t>
            </a:r>
            <a:r>
              <a:rPr lang="en-US" sz="2000" b="1" noProof="0" dirty="0" smtClean="0">
                <a:cs typeface="Arial"/>
              </a:rPr>
              <a:t>[Samba Server later?] </a:t>
            </a:r>
            <a:r>
              <a:rPr lang="en-US" sz="2000" noProof="0" dirty="0" smtClean="0">
                <a:cs typeface="Arial"/>
              </a:rPr>
              <a:t>from </a:t>
            </a:r>
            <a:r>
              <a:rPr lang="en-US" sz="2000" noProof="0" dirty="0" err="1" smtClean="0">
                <a:cs typeface="Arial"/>
              </a:rPr>
              <a:t>opkg</a:t>
            </a:r>
            <a:endParaRPr lang="en-US" sz="2000" noProof="0" dirty="0" smtClean="0">
              <a:cs typeface="Arial"/>
            </a:endParaRPr>
          </a:p>
          <a:p>
            <a:pPr marL="566738" lvl="1" indent="-109538" defTabSz="457174">
              <a:spcBef>
                <a:spcPts val="573"/>
              </a:spcBef>
              <a:buClr>
                <a:schemeClr val="bg1">
                  <a:lumMod val="50000"/>
                </a:schemeClr>
              </a:buClr>
              <a:buSzPct val="70000"/>
              <a:buFont typeface="Arial" pitchFamily="34" charset="0"/>
              <a:buChar char="•"/>
            </a:pPr>
            <a:r>
              <a:rPr lang="en-US" sz="2000" dirty="0" smtClean="0">
                <a:cs typeface="Arial"/>
              </a:rPr>
              <a:t>Create a shared mounted folder</a:t>
            </a:r>
          </a:p>
          <a:p>
            <a:pPr marL="566738" lvl="1" indent="-109538" defTabSz="457174">
              <a:spcBef>
                <a:spcPts val="573"/>
              </a:spcBef>
              <a:buClr>
                <a:schemeClr val="bg1">
                  <a:lumMod val="50000"/>
                </a:schemeClr>
              </a:buClr>
              <a:buSzPct val="70000"/>
              <a:buFont typeface="Arial" pitchFamily="34" charset="0"/>
              <a:buChar char="•"/>
            </a:pPr>
            <a:r>
              <a:rPr lang="en-US" sz="2000" dirty="0" smtClean="0">
                <a:cs typeface="Arial"/>
              </a:rPr>
              <a:t>Use LabVIEW to interact with </a:t>
            </a:r>
            <a:r>
              <a:rPr lang="en-US" sz="2000" dirty="0" err="1" smtClean="0">
                <a:cs typeface="Arial"/>
              </a:rPr>
              <a:t>SQLite</a:t>
            </a:r>
            <a:r>
              <a:rPr lang="en-US" sz="2000" dirty="0" smtClean="0">
                <a:cs typeface="Arial"/>
              </a:rPr>
              <a:t> and </a:t>
            </a:r>
            <a:r>
              <a:rPr lang="en-US" sz="2000" b="1" dirty="0" smtClean="0">
                <a:cs typeface="Arial"/>
              </a:rPr>
              <a:t>[Samba </a:t>
            </a:r>
            <a:r>
              <a:rPr lang="en-US" sz="2000" b="1" dirty="0" smtClean="0">
                <a:cs typeface="Arial"/>
              </a:rPr>
              <a:t>Server later?] </a:t>
            </a:r>
            <a:endParaRPr lang="en-US" sz="2000" dirty="0" smtClean="0">
              <a:cs typeface="Arial"/>
            </a:endParaRPr>
          </a:p>
          <a:p>
            <a:pPr marL="566738" lvl="1" indent="-109538" defTabSz="457174">
              <a:spcBef>
                <a:spcPts val="573"/>
              </a:spcBef>
              <a:buClr>
                <a:schemeClr val="bg1">
                  <a:lumMod val="50000"/>
                </a:schemeClr>
              </a:buClr>
              <a:buSzPct val="70000"/>
              <a:buFont typeface="Arial" pitchFamily="34" charset="0"/>
              <a:buChar char="•"/>
            </a:pPr>
            <a:r>
              <a:rPr lang="en-US" sz="2000" dirty="0" smtClean="0">
                <a:cs typeface="Arial"/>
              </a:rPr>
              <a:t>Write </a:t>
            </a:r>
            <a:r>
              <a:rPr lang="en-US" sz="2000" dirty="0" smtClean="0">
                <a:cs typeface="Arial"/>
              </a:rPr>
              <a:t>a </a:t>
            </a:r>
            <a:r>
              <a:rPr lang="en-US" sz="2000" dirty="0" smtClean="0">
                <a:cs typeface="Arial"/>
              </a:rPr>
              <a:t>measurement </a:t>
            </a:r>
            <a:r>
              <a:rPr lang="en-US" sz="2000" dirty="0" smtClean="0">
                <a:cs typeface="Arial"/>
              </a:rPr>
              <a:t>file </a:t>
            </a:r>
            <a:r>
              <a:rPr lang="en-US" sz="2000" dirty="0" smtClean="0">
                <a:cs typeface="Arial"/>
              </a:rPr>
              <a:t>to the server </a:t>
            </a:r>
            <a:r>
              <a:rPr lang="en-US" sz="2000" b="1" dirty="0" smtClean="0">
                <a:cs typeface="Arial"/>
              </a:rPr>
              <a:t>later?</a:t>
            </a:r>
            <a:endParaRPr lang="en-US" sz="2000" dirty="0" smtClean="0">
              <a:cs typeface="Arial"/>
            </a:endParaRPr>
          </a:p>
          <a:p>
            <a:pPr marL="566738" lvl="1" indent="-109538" defTabSz="457174">
              <a:spcBef>
                <a:spcPts val="573"/>
              </a:spcBef>
              <a:buClr>
                <a:schemeClr val="bg1">
                  <a:lumMod val="50000"/>
                </a:schemeClr>
              </a:buClr>
              <a:buSzPct val="70000"/>
              <a:buFont typeface="Arial" pitchFamily="34" charset="0"/>
              <a:buChar char="•"/>
            </a:pPr>
            <a:endParaRPr lang="en-US" sz="2000" noProof="0" dirty="0" smtClean="0">
              <a:cs typeface="Arial"/>
            </a:endParaRPr>
          </a:p>
          <a:p>
            <a:pPr marL="566738" lvl="1" indent="-109538" defTabSz="457174">
              <a:spcBef>
                <a:spcPts val="573"/>
              </a:spcBef>
              <a:buClr>
                <a:schemeClr val="bg1">
                  <a:lumMod val="50000"/>
                </a:schemeClr>
              </a:buClr>
              <a:buSzPct val="70000"/>
              <a:buFont typeface="Arial" pitchFamily="34" charset="0"/>
              <a:buChar char="•"/>
            </a:pPr>
            <a:endParaRPr kumimoji="0" lang="en-US" sz="2000" b="0" i="0" u="none" strike="noStrike" kern="1200" cap="none" spc="0" normalizeH="0" baseline="0" noProof="0" dirty="0" smtClean="0">
              <a:ln>
                <a:noFill/>
              </a:ln>
              <a:effectLst/>
              <a:uLnTx/>
              <a:uFillTx/>
              <a:latin typeface="+mn-lt"/>
              <a:ea typeface="+mn-ea"/>
              <a:cs typeface="Arial"/>
            </a:endParaRPr>
          </a:p>
        </p:txBody>
      </p:sp>
      <p:sp>
        <p:nvSpPr>
          <p:cNvPr id="5" name="Rectangle 4"/>
          <p:cNvSpPr/>
          <p:nvPr/>
        </p:nvSpPr>
        <p:spPr>
          <a:xfrm rot="2720061">
            <a:off x="4738088" y="2564211"/>
            <a:ext cx="2420856" cy="923330"/>
          </a:xfrm>
          <a:prstGeom prst="rect">
            <a:avLst/>
          </a:prstGeom>
          <a:noFill/>
        </p:spPr>
        <p:txBody>
          <a:bodyPr wrap="none" lIns="91440" tIns="45720" rIns="91440" bIns="45720">
            <a:spAutoFit/>
          </a:bodyPr>
          <a:lstStyle/>
          <a:p>
            <a:pPr algn="ctr"/>
            <a:r>
              <a:rPr lang="en-U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Update</a:t>
            </a:r>
            <a:endPar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 xmlns:p14="http://schemas.microsoft.com/office/powerpoint/2010/main" val="2540667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7733" y="309093"/>
            <a:ext cx="9144000" cy="618185"/>
          </a:xfrm>
        </p:spPr>
        <p:txBody>
          <a:bodyPr>
            <a:normAutofit fontScale="90000"/>
          </a:bodyPr>
          <a:lstStyle/>
          <a:p>
            <a:r>
              <a:rPr lang="en-US" dirty="0" smtClean="0"/>
              <a:t>Exercise 2: </a:t>
            </a:r>
            <a:r>
              <a:rPr lang="en-US" dirty="0" err="1" smtClean="0"/>
              <a:t>opkg</a:t>
            </a:r>
            <a:r>
              <a:rPr lang="en-US" dirty="0" smtClean="0"/>
              <a:t> and databases</a:t>
            </a:r>
            <a:endParaRPr lang="en-US" dirty="0"/>
          </a:p>
        </p:txBody>
      </p:sp>
      <p:sp>
        <p:nvSpPr>
          <p:cNvPr id="4" name="Content Placeholder 2"/>
          <p:cNvSpPr txBox="1">
            <a:spLocks/>
          </p:cNvSpPr>
          <p:nvPr/>
        </p:nvSpPr>
        <p:spPr>
          <a:xfrm>
            <a:off x="347733" y="1506828"/>
            <a:ext cx="8296205" cy="4563563"/>
          </a:xfrm>
          <a:prstGeom prst="rect">
            <a:avLst/>
          </a:prstGeom>
        </p:spPr>
        <p:txBody>
          <a:bodyPr vert="horz" lIns="91435" tIns="45717" rIns="91435" bIns="45717" rtlCol="0" anchor="t">
            <a:normAutofit/>
          </a:bodyPr>
          <a:lstStyle/>
          <a:p>
            <a:pPr marL="0" marR="0" lvl="0" indent="0" algn="l" defTabSz="457174" rtl="0" eaLnBrk="1" fontAlgn="auto" latinLnBrk="0" hangingPunct="1">
              <a:lnSpc>
                <a:spcPct val="100000"/>
              </a:lnSpc>
              <a:spcBef>
                <a:spcPts val="573"/>
              </a:spcBef>
              <a:spcAft>
                <a:spcPts val="0"/>
              </a:spcAft>
              <a:buClr>
                <a:schemeClr val="bg1">
                  <a:lumMod val="50000"/>
                </a:schemeClr>
              </a:buClr>
              <a:buSzPct val="70000"/>
              <a:buFont typeface="Arial" pitchFamily="34" charset="0"/>
              <a:buNone/>
              <a:tabLst/>
              <a:defRPr/>
            </a:pPr>
            <a:r>
              <a:rPr lang="en-US" sz="2000" b="1" dirty="0" smtClean="0">
                <a:cs typeface="Arial"/>
              </a:rPr>
              <a:t>Key Takeaways:</a:t>
            </a:r>
            <a:endParaRPr lang="en-US" sz="2000" dirty="0" smtClean="0">
              <a:cs typeface="Arial"/>
            </a:endParaRPr>
          </a:p>
          <a:p>
            <a:pPr lvl="1" defTabSz="457174">
              <a:spcBef>
                <a:spcPts val="573"/>
              </a:spcBef>
              <a:buClr>
                <a:schemeClr val="bg1">
                  <a:lumMod val="50000"/>
                </a:schemeClr>
              </a:buClr>
              <a:buSzPct val="70000"/>
              <a:buFont typeface="Arial" pitchFamily="34" charset="0"/>
              <a:buChar char="•"/>
            </a:pPr>
            <a:r>
              <a:rPr lang="en-US" sz="2000" dirty="0" smtClean="0">
                <a:cs typeface="Arial"/>
              </a:rPr>
              <a:t>o</a:t>
            </a:r>
            <a:r>
              <a:rPr lang="en-US" sz="2000" noProof="0" dirty="0" err="1" smtClean="0">
                <a:cs typeface="Arial"/>
              </a:rPr>
              <a:t>pkg</a:t>
            </a:r>
            <a:r>
              <a:rPr lang="en-US" sz="2000" noProof="0" dirty="0" smtClean="0">
                <a:cs typeface="Arial"/>
              </a:rPr>
              <a:t> included options for database software and application to mount shares – many more options available</a:t>
            </a:r>
          </a:p>
          <a:p>
            <a:pPr lvl="1" defTabSz="457174">
              <a:spcBef>
                <a:spcPts val="573"/>
              </a:spcBef>
              <a:buClr>
                <a:schemeClr val="bg1">
                  <a:lumMod val="50000"/>
                </a:schemeClr>
              </a:buClr>
              <a:buSzPct val="70000"/>
              <a:buFont typeface="Arial" pitchFamily="34" charset="0"/>
              <a:buChar char="•"/>
            </a:pPr>
            <a:r>
              <a:rPr lang="en-US" sz="2000" noProof="0" dirty="0" smtClean="0">
                <a:cs typeface="Arial"/>
              </a:rPr>
              <a:t>Using System Execution VI </a:t>
            </a:r>
            <a:r>
              <a:rPr lang="en-US" sz="2000" noProof="0" dirty="0" smtClean="0">
                <a:cs typeface="Arial"/>
              </a:rPr>
              <a:t>or Call Library Function Node to </a:t>
            </a:r>
            <a:r>
              <a:rPr lang="en-US" sz="2000" noProof="0" dirty="0" smtClean="0">
                <a:cs typeface="Arial"/>
              </a:rPr>
              <a:t>interact with software installed on NI Linux Real-Time </a:t>
            </a:r>
            <a:r>
              <a:rPr lang="en-US" sz="2000" noProof="0" dirty="0" smtClean="0">
                <a:cs typeface="Arial"/>
              </a:rPr>
              <a:t>target </a:t>
            </a:r>
            <a:r>
              <a:rPr lang="en-US" sz="2000" b="1" dirty="0" smtClean="0">
                <a:cs typeface="Arial"/>
              </a:rPr>
              <a:t>later?</a:t>
            </a:r>
            <a:endParaRPr lang="en-US" sz="2000" noProof="0" dirty="0" smtClean="0">
              <a:cs typeface="Arial"/>
            </a:endParaRPr>
          </a:p>
          <a:p>
            <a:pPr lvl="1" defTabSz="457174">
              <a:spcBef>
                <a:spcPts val="573"/>
              </a:spcBef>
              <a:buClr>
                <a:schemeClr val="bg1">
                  <a:lumMod val="50000"/>
                </a:schemeClr>
              </a:buClr>
              <a:buSzPct val="70000"/>
              <a:buFont typeface="Arial" pitchFamily="34" charset="0"/>
              <a:buChar char="•"/>
            </a:pPr>
            <a:r>
              <a:rPr lang="en-US" sz="2000" dirty="0" err="1" smtClean="0">
                <a:cs typeface="Arial"/>
              </a:rPr>
              <a:t>opkg</a:t>
            </a:r>
            <a:r>
              <a:rPr lang="en-US" sz="2000" dirty="0" smtClean="0">
                <a:cs typeface="Arial"/>
              </a:rPr>
              <a:t> </a:t>
            </a:r>
            <a:r>
              <a:rPr lang="en-US" sz="2000" dirty="0" smtClean="0">
                <a:cs typeface="Arial"/>
              </a:rPr>
              <a:t>feed is </a:t>
            </a:r>
            <a:r>
              <a:rPr lang="en-US" sz="2000" dirty="0" smtClean="0">
                <a:cs typeface="Arial"/>
              </a:rPr>
              <a:t>enabled </a:t>
            </a:r>
            <a:r>
              <a:rPr lang="en-US" sz="2000" dirty="0" smtClean="0">
                <a:cs typeface="Arial"/>
              </a:rPr>
              <a:t>by </a:t>
            </a:r>
            <a:r>
              <a:rPr lang="en-US" sz="2000" dirty="0" smtClean="0">
                <a:cs typeface="Arial"/>
              </a:rPr>
              <a:t>default</a:t>
            </a:r>
            <a:endParaRPr lang="en-US" sz="2000" dirty="0" smtClean="0">
              <a:cs typeface="Arial"/>
            </a:endParaRPr>
          </a:p>
          <a:p>
            <a:pPr lvl="1" defTabSz="457174">
              <a:spcBef>
                <a:spcPts val="573"/>
              </a:spcBef>
              <a:buClr>
                <a:schemeClr val="bg1">
                  <a:lumMod val="50000"/>
                </a:schemeClr>
              </a:buClr>
              <a:buSzPct val="70000"/>
              <a:buFont typeface="Arial" pitchFamily="34" charset="0"/>
              <a:buChar char="•"/>
            </a:pPr>
            <a:r>
              <a:rPr lang="en-US" sz="2000" noProof="0" dirty="0" smtClean="0">
                <a:cs typeface="Arial"/>
              </a:rPr>
              <a:t>Can create more packages etc by building from scratch as our source is online </a:t>
            </a:r>
            <a:r>
              <a:rPr lang="en-US" sz="2000" noProof="0" dirty="0" smtClean="0">
                <a:cs typeface="Arial"/>
              </a:rPr>
              <a:t>github.com/</a:t>
            </a:r>
            <a:r>
              <a:rPr lang="en-US" sz="2000" noProof="0" dirty="0" err="1" smtClean="0">
                <a:cs typeface="Arial"/>
              </a:rPr>
              <a:t>ni</a:t>
            </a:r>
            <a:r>
              <a:rPr lang="en-US" sz="2000" noProof="0" dirty="0" smtClean="0">
                <a:cs typeface="Arial"/>
              </a:rPr>
              <a:t>/</a:t>
            </a:r>
            <a:r>
              <a:rPr lang="en-US" sz="2000" noProof="0" dirty="0" err="1" smtClean="0">
                <a:cs typeface="Arial"/>
              </a:rPr>
              <a:t>nilrt</a:t>
            </a:r>
            <a:endParaRPr lang="en-US" sz="2000" dirty="0" smtClean="0">
              <a:cs typeface="Arial"/>
            </a:endParaRPr>
          </a:p>
          <a:p>
            <a:pPr lvl="1" defTabSz="457174">
              <a:spcBef>
                <a:spcPts val="573"/>
              </a:spcBef>
              <a:buClr>
                <a:schemeClr val="bg1">
                  <a:lumMod val="50000"/>
                </a:schemeClr>
              </a:buClr>
              <a:buSzPct val="70000"/>
              <a:buFont typeface="Arial" pitchFamily="34" charset="0"/>
              <a:buChar char="•"/>
            </a:pPr>
            <a:endParaRPr lang="en-US" sz="2000" noProof="0" dirty="0" smtClean="0">
              <a:cs typeface="Arial"/>
            </a:endParaRPr>
          </a:p>
          <a:p>
            <a:pPr marL="566738" lvl="1" indent="-109538" defTabSz="457174">
              <a:spcBef>
                <a:spcPts val="573"/>
              </a:spcBef>
              <a:buClr>
                <a:schemeClr val="bg1">
                  <a:lumMod val="50000"/>
                </a:schemeClr>
              </a:buClr>
              <a:buSzPct val="70000"/>
              <a:buFont typeface="Arial" pitchFamily="34" charset="0"/>
              <a:buChar char="•"/>
            </a:pPr>
            <a:endParaRPr kumimoji="0" lang="en-US" sz="2000" b="0" i="0" u="none" strike="noStrike" kern="1200" cap="none" spc="0" normalizeH="0" baseline="0" noProof="0" dirty="0" smtClean="0">
              <a:ln>
                <a:noFill/>
              </a:ln>
              <a:effectLst/>
              <a:uLnTx/>
              <a:uFillTx/>
              <a:latin typeface="+mn-lt"/>
              <a:ea typeface="+mn-ea"/>
              <a:cs typeface="Arial"/>
            </a:endParaRPr>
          </a:p>
        </p:txBody>
      </p:sp>
      <p:sp>
        <p:nvSpPr>
          <p:cNvPr id="7" name="Rectangle 6"/>
          <p:cNvSpPr/>
          <p:nvPr/>
        </p:nvSpPr>
        <p:spPr>
          <a:xfrm rot="2720061">
            <a:off x="4738088" y="2564211"/>
            <a:ext cx="2420856" cy="923330"/>
          </a:xfrm>
          <a:prstGeom prst="rect">
            <a:avLst/>
          </a:prstGeom>
          <a:noFill/>
        </p:spPr>
        <p:txBody>
          <a:bodyPr wrap="none" lIns="91440" tIns="45720" rIns="91440" bIns="45720">
            <a:spAutoFit/>
          </a:bodyPr>
          <a:lstStyle/>
          <a:p>
            <a:pPr algn="ctr"/>
            <a:r>
              <a:rPr lang="en-U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Update</a:t>
            </a:r>
            <a:endPar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 xmlns:p14="http://schemas.microsoft.com/office/powerpoint/2010/main" val="2540667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Leveraging the Linux Community</a:t>
            </a:r>
            <a:endParaRPr lang="en-US" dirty="0"/>
          </a:p>
        </p:txBody>
      </p:sp>
      <p:sp>
        <p:nvSpPr>
          <p:cNvPr id="5" name="Content Placeholder 4"/>
          <p:cNvSpPr>
            <a:spLocks noGrp="1"/>
          </p:cNvSpPr>
          <p:nvPr>
            <p:ph idx="1"/>
          </p:nvPr>
        </p:nvSpPr>
        <p:spPr/>
        <p:txBody>
          <a:bodyPr/>
          <a:lstStyle/>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r>
              <a:rPr lang="en-US" dirty="0" smtClean="0"/>
              <a:t>NI </a:t>
            </a:r>
            <a:r>
              <a:rPr lang="en-US" dirty="0" smtClean="0"/>
              <a:t>Package Repository</a:t>
            </a:r>
            <a:r>
              <a:rPr lang="en-US" dirty="0"/>
              <a:t>: </a:t>
            </a:r>
            <a:r>
              <a:rPr lang="en-US" dirty="0" smtClean="0"/>
              <a:t>download.ni.com/</a:t>
            </a:r>
            <a:r>
              <a:rPr lang="en-US" dirty="0" err="1" smtClean="0"/>
              <a:t>ni-linux-rt</a:t>
            </a:r>
            <a:r>
              <a:rPr lang="en-US" dirty="0" smtClean="0"/>
              <a:t>/</a:t>
            </a:r>
          </a:p>
          <a:p>
            <a:r>
              <a:rPr lang="en-US" dirty="0" smtClean="0"/>
              <a:t>OS </a:t>
            </a:r>
            <a:r>
              <a:rPr lang="en-US" dirty="0"/>
              <a:t>source: </a:t>
            </a:r>
            <a:r>
              <a:rPr lang="en-US" dirty="0" smtClean="0"/>
              <a:t>github.com/</a:t>
            </a:r>
            <a:r>
              <a:rPr lang="en-US" dirty="0" err="1" smtClean="0"/>
              <a:t>ni</a:t>
            </a:r>
            <a:endParaRPr lang="en-US" dirty="0"/>
          </a:p>
          <a:p>
            <a:r>
              <a:rPr lang="en-US" dirty="0" smtClean="0"/>
              <a:t>Kernel </a:t>
            </a:r>
            <a:r>
              <a:rPr lang="en-US" dirty="0" smtClean="0"/>
              <a:t>Driver Support</a:t>
            </a:r>
            <a:endParaRPr lang="en-US" dirty="0"/>
          </a:p>
          <a:p>
            <a:pPr lvl="1"/>
            <a:r>
              <a:rPr lang="en-US" dirty="0" smtClean="0"/>
              <a:t>Advanced feature; avoids rebuilding kernel modules/drivers </a:t>
            </a:r>
            <a:r>
              <a:rPr lang="en-US" dirty="0"/>
              <a:t>against all kernel updates</a:t>
            </a:r>
          </a:p>
          <a:p>
            <a:endParaRPr lang="en-US" dirty="0"/>
          </a:p>
        </p:txBody>
      </p:sp>
      <p:graphicFrame>
        <p:nvGraphicFramePr>
          <p:cNvPr id="2" name="Diagram 1"/>
          <p:cNvGraphicFramePr/>
          <p:nvPr>
            <p:extLst>
              <p:ext uri="{D42A27DB-BD31-4B8C-83A1-F6EECF244321}">
                <p14:modId xmlns="" xmlns:p14="http://schemas.microsoft.com/office/powerpoint/2010/main" val="2273151334"/>
              </p:ext>
            </p:extLst>
          </p:nvPr>
        </p:nvGraphicFramePr>
        <p:xfrm>
          <a:off x="469696" y="1415730"/>
          <a:ext cx="8156718" cy="2140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325037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on NI Linux Real-Time</a:t>
            </a:r>
            <a:endParaRPr lang="en-US" dirty="0"/>
          </a:p>
        </p:txBody>
      </p:sp>
      <p:sp>
        <p:nvSpPr>
          <p:cNvPr id="3" name="Content Placeholder 2"/>
          <p:cNvSpPr>
            <a:spLocks noGrp="1"/>
          </p:cNvSpPr>
          <p:nvPr>
            <p:ph idx="1"/>
          </p:nvPr>
        </p:nvSpPr>
        <p:spPr/>
        <p:txBody>
          <a:bodyPr>
            <a:normAutofit lnSpcReduction="10000"/>
          </a:bodyPr>
          <a:lstStyle/>
          <a:p>
            <a:r>
              <a:rPr lang="en-US" dirty="0" smtClean="0"/>
              <a:t>SSL enabled by default</a:t>
            </a:r>
          </a:p>
          <a:p>
            <a:pPr lvl="1"/>
            <a:r>
              <a:rPr lang="en-US" dirty="0" smtClean="0"/>
              <a:t>Can programmatically install software over SSL</a:t>
            </a:r>
          </a:p>
          <a:p>
            <a:pPr lvl="1"/>
            <a:r>
              <a:rPr lang="en-US" dirty="0"/>
              <a:t>Can use public keys for SSH</a:t>
            </a:r>
          </a:p>
          <a:p>
            <a:endParaRPr lang="en-US" dirty="0" smtClean="0"/>
          </a:p>
          <a:p>
            <a:r>
              <a:rPr lang="en-US" dirty="0" smtClean="0"/>
              <a:t>HTTPS-only communication possible</a:t>
            </a:r>
          </a:p>
          <a:p>
            <a:pPr lvl="1"/>
            <a:r>
              <a:rPr lang="en-US" dirty="0" smtClean="0"/>
              <a:t>Can turn off HTTP version of the System Web Server</a:t>
            </a:r>
          </a:p>
          <a:p>
            <a:pPr lvl="1"/>
            <a:endParaRPr lang="en-US" dirty="0" smtClean="0"/>
          </a:p>
          <a:p>
            <a:r>
              <a:rPr lang="en-US" dirty="0" err="1" smtClean="0"/>
              <a:t>IPTables</a:t>
            </a:r>
            <a:r>
              <a:rPr lang="en-US" dirty="0" smtClean="0"/>
              <a:t>* available for setting up a firewall</a:t>
            </a:r>
          </a:p>
          <a:p>
            <a:endParaRPr lang="en-US" dirty="0" smtClean="0"/>
          </a:p>
          <a:p>
            <a:r>
              <a:rPr lang="en-US" dirty="0" err="1" smtClean="0"/>
              <a:t>OpenVPN</a:t>
            </a:r>
            <a:r>
              <a:rPr lang="en-US" dirty="0" smtClean="0"/>
              <a:t>* available for setting up a VPN</a:t>
            </a:r>
          </a:p>
          <a:p>
            <a:endParaRPr lang="en-US" dirty="0"/>
          </a:p>
          <a:p>
            <a:r>
              <a:rPr lang="en-US" dirty="0" err="1" smtClean="0"/>
              <a:t>SELinux</a:t>
            </a:r>
            <a:r>
              <a:rPr lang="en-US" dirty="0" smtClean="0"/>
              <a:t>*</a:t>
            </a:r>
            <a:endParaRPr lang="en-US" dirty="0" smtClean="0"/>
          </a:p>
          <a:p>
            <a:endParaRPr lang="en-US" dirty="0"/>
          </a:p>
        </p:txBody>
      </p:sp>
      <p:pic>
        <p:nvPicPr>
          <p:cNvPr id="5" name="Picture 4" descr="https://encrypted-tbn0.gstatic.com/images?q=tbn:ANd9GcQ_pvyWYsP57WROgqyhpUGlaY5n2ntdnt21TWHeA2D4Xhy9BoQV"/>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310435" y="861628"/>
            <a:ext cx="1228725" cy="12287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6" descr="https://encrypted-tbn1.gstatic.com/images?q=tbn:ANd9GcRODchAOE8zlhbXrszpWFoHGYhXNJ2myG7RL8jcnWP9EVEjFek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34947" y="4769227"/>
            <a:ext cx="1990725" cy="57150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8" descr="https://encrypted-tbn1.gstatic.com/images?q=tbn:ANd9GcR3FvbgwNokn3qZRl7FkrHlvgVguhEo8-12f7z2288lI0jHVqHT"/>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b="23083"/>
          <a:stretch/>
        </p:blipFill>
        <p:spPr bwMode="auto">
          <a:xfrm>
            <a:off x="7397745" y="3815212"/>
            <a:ext cx="1227255" cy="70797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418896" y="5951915"/>
            <a:ext cx="8069464" cy="338554"/>
          </a:xfrm>
          <a:prstGeom prst="rect">
            <a:avLst/>
          </a:prstGeom>
          <a:noFill/>
        </p:spPr>
        <p:txBody>
          <a:bodyPr wrap="square" rtlCol="0">
            <a:spAutoFit/>
          </a:bodyPr>
          <a:lstStyle/>
          <a:p>
            <a:r>
              <a:rPr lang="en-US" sz="1600" dirty="0" smtClean="0"/>
              <a:t>*Not supported by Applications Engineering. Requires experience. No LabVIEW API </a:t>
            </a:r>
            <a:endParaRPr lang="en-US" sz="1600" dirty="0"/>
          </a:p>
        </p:txBody>
      </p:sp>
    </p:spTree>
    <p:extLst>
      <p:ext uri="{BB962C8B-B14F-4D97-AF65-F5344CB8AC3E}">
        <p14:creationId xmlns="" xmlns:p14="http://schemas.microsoft.com/office/powerpoint/2010/main" val="5300773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typhoon\marketingii\JPaul\_RIO\Outbound\LabVIEW RIO SW 2013 Launch\Case Study Images\iStock_000010079384Larg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 y="-917962"/>
            <a:ext cx="9677400" cy="643484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Content Placeholder 2"/>
          <p:cNvSpPr txBox="1">
            <a:spLocks/>
          </p:cNvSpPr>
          <p:nvPr/>
        </p:nvSpPr>
        <p:spPr>
          <a:xfrm>
            <a:off x="5518547" y="6007854"/>
            <a:ext cx="3482578" cy="357188"/>
          </a:xfrm>
          <a:prstGeom prst="rect">
            <a:avLst/>
          </a:prstGeom>
        </p:spPr>
        <p:txBody>
          <a:bodyPr lIns="64288" tIns="32144" rIns="64288" bIns="32144"/>
          <a:lstStyle/>
          <a:p>
            <a:pPr defTabSz="914400" fontAlgn="base">
              <a:spcBef>
                <a:spcPct val="0"/>
              </a:spcBef>
              <a:spcAft>
                <a:spcPct val="0"/>
              </a:spcAft>
            </a:pPr>
            <a:r>
              <a:rPr lang="en-US" kern="0" dirty="0" smtClean="0">
                <a:solidFill>
                  <a:srgbClr val="999999"/>
                </a:solidFill>
                <a:sym typeface="Helvetica Neue" charset="0"/>
              </a:rPr>
              <a:t>S.E.A</a:t>
            </a:r>
            <a:endParaRPr lang="en-US" kern="0" dirty="0">
              <a:solidFill>
                <a:srgbClr val="999999"/>
              </a:solidFill>
              <a:sym typeface="Helvetica Neue" charset="0"/>
            </a:endParaRPr>
          </a:p>
        </p:txBody>
      </p:sp>
      <p:sp>
        <p:nvSpPr>
          <p:cNvPr id="9" name="Title 1"/>
          <p:cNvSpPr txBox="1">
            <a:spLocks/>
          </p:cNvSpPr>
          <p:nvPr/>
        </p:nvSpPr>
        <p:spPr>
          <a:xfrm>
            <a:off x="0" y="5525652"/>
            <a:ext cx="5063133" cy="1196578"/>
          </a:xfrm>
          <a:prstGeom prst="rect">
            <a:avLst/>
          </a:prstGeom>
        </p:spPr>
        <p:txBody>
          <a:bodyPr lIns="64288" tIns="32144" rIns="64288" bIns="32144" anchor="ctr"/>
          <a:lstStyle/>
          <a:p>
            <a:pPr algn="r" defTabSz="914400" fontAlgn="base">
              <a:spcBef>
                <a:spcPct val="0"/>
              </a:spcBef>
              <a:spcAft>
                <a:spcPct val="0"/>
              </a:spcAft>
            </a:pPr>
            <a:r>
              <a:rPr lang="en-US" sz="3000" dirty="0" smtClean="0">
                <a:solidFill>
                  <a:srgbClr val="000000"/>
                </a:solidFill>
                <a:latin typeface="Helvetica Neue Light" charset="0"/>
                <a:sym typeface="Helvetica Neue Light" charset="0"/>
              </a:rPr>
              <a:t>Structural Monitoring</a:t>
            </a:r>
            <a:endParaRPr lang="en-US" sz="3000" kern="0" dirty="0">
              <a:solidFill>
                <a:srgbClr val="000000"/>
              </a:solidFill>
              <a:latin typeface="Helvetica Neue Light"/>
              <a:ea typeface="+mj-ea"/>
              <a:cs typeface="+mj-cs"/>
              <a:sym typeface="Helvetica Neue Light" charset="0"/>
            </a:endParaRPr>
          </a:p>
        </p:txBody>
      </p:sp>
      <p:sp>
        <p:nvSpPr>
          <p:cNvPr id="5" name="Rectangle 4"/>
          <p:cNvSpPr/>
          <p:nvPr/>
        </p:nvSpPr>
        <p:spPr>
          <a:xfrm>
            <a:off x="0" y="3657600"/>
            <a:ext cx="9144000" cy="1600200"/>
          </a:xfrm>
          <a:prstGeom prst="rect">
            <a:avLst/>
          </a:prstGeom>
          <a:gradFill>
            <a:gsLst>
              <a:gs pos="0">
                <a:schemeClr val="bg1">
                  <a:lumMod val="75000"/>
                  <a:alpha val="80000"/>
                </a:schemeClr>
              </a:gs>
              <a:gs pos="100000">
                <a:schemeClr val="bg1">
                  <a:lumMod val="50000"/>
                  <a:alpha val="60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a:p>
            <a:pPr algn="ctr"/>
            <a:endParaRPr lang="en-US" sz="1600" dirty="0"/>
          </a:p>
          <a:p>
            <a:pPr algn="ctr"/>
            <a:r>
              <a:rPr lang="en-US" sz="1600" dirty="0" smtClean="0"/>
              <a:t>“</a:t>
            </a:r>
            <a:r>
              <a:rPr lang="en-US" sz="1600" dirty="0"/>
              <a:t>By leveraging the open Linux-based real-time operating system on a commercial off-the-shelf controller, we could port our existing Linux software components in a very short time. That saved us at least four months of development time</a:t>
            </a:r>
            <a:r>
              <a:rPr lang="en-US" sz="1600" dirty="0" smtClean="0"/>
              <a:t>.”</a:t>
            </a:r>
            <a:br>
              <a:rPr lang="en-US" sz="1600" dirty="0" smtClean="0"/>
            </a:br>
            <a:endParaRPr lang="en-US" sz="1600" dirty="0" smtClean="0"/>
          </a:p>
          <a:p>
            <a:pPr algn="r"/>
            <a:r>
              <a:rPr lang="en-US" sz="1600" dirty="0" smtClean="0"/>
              <a:t>- </a:t>
            </a:r>
            <a:r>
              <a:rPr lang="en-US" sz="1600" dirty="0"/>
              <a:t>Wolfram </a:t>
            </a:r>
            <a:r>
              <a:rPr lang="en-US" sz="1600" dirty="0" err="1"/>
              <a:t>Koerver</a:t>
            </a:r>
            <a:r>
              <a:rPr lang="en-US" sz="1600" dirty="0"/>
              <a:t>, executive director of S.E.A.</a:t>
            </a:r>
          </a:p>
          <a:p>
            <a:pPr algn="ctr"/>
            <a:endParaRPr lang="en-US" sz="1600" dirty="0"/>
          </a:p>
          <a:p>
            <a:pPr algn="ctr"/>
            <a:endParaRPr lang="en-US" sz="1600" b="1" dirty="0" smtClean="0"/>
          </a:p>
        </p:txBody>
      </p:sp>
      <p:sp>
        <p:nvSpPr>
          <p:cNvPr id="10" name="Rectangle 9"/>
          <p:cNvSpPr/>
          <p:nvPr/>
        </p:nvSpPr>
        <p:spPr>
          <a:xfrm>
            <a:off x="245566" y="-461665"/>
            <a:ext cx="8898434" cy="400110"/>
          </a:xfrm>
          <a:prstGeom prst="rect">
            <a:avLst/>
          </a:prstGeom>
        </p:spPr>
        <p:txBody>
          <a:bodyPr wrap="square">
            <a:spAutoFit/>
          </a:bodyPr>
          <a:lstStyle/>
          <a:p>
            <a:pPr algn="ctr"/>
            <a:endParaRPr lang="en-US" sz="2000" dirty="0"/>
          </a:p>
        </p:txBody>
      </p:sp>
    </p:spTree>
    <p:extLst>
      <p:ext uri="{BB962C8B-B14F-4D97-AF65-F5344CB8AC3E}">
        <p14:creationId xmlns="" xmlns:p14="http://schemas.microsoft.com/office/powerpoint/2010/main" val="407994021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Policy</a:t>
            </a:r>
            <a:endParaRPr lang="en-US" dirty="0"/>
          </a:p>
        </p:txBody>
      </p:sp>
      <p:sp>
        <p:nvSpPr>
          <p:cNvPr id="3" name="Content Placeholder 2"/>
          <p:cNvSpPr>
            <a:spLocks noGrp="1"/>
          </p:cNvSpPr>
          <p:nvPr>
            <p:ph idx="1"/>
          </p:nvPr>
        </p:nvSpPr>
        <p:spPr/>
        <p:txBody>
          <a:bodyPr/>
          <a:lstStyle/>
          <a:p>
            <a:r>
              <a:rPr lang="en-US" dirty="0" smtClean="0"/>
              <a:t>Limited user mode support</a:t>
            </a:r>
          </a:p>
          <a:p>
            <a:pPr lvl="1"/>
            <a:r>
              <a:rPr lang="en-US" dirty="0" smtClean="0"/>
              <a:t>Equivalent to 3</a:t>
            </a:r>
            <a:r>
              <a:rPr lang="en-US" baseline="30000" dirty="0" smtClean="0"/>
              <a:t>rd</a:t>
            </a:r>
            <a:r>
              <a:rPr lang="en-US" dirty="0" smtClean="0"/>
              <a:t> party C code with Call Library Nodes on Desktop</a:t>
            </a:r>
          </a:p>
          <a:p>
            <a:endParaRPr lang="en-US" dirty="0"/>
          </a:p>
          <a:p>
            <a:r>
              <a:rPr lang="en-US" dirty="0" smtClean="0"/>
              <a:t>No support for kernel mode changes</a:t>
            </a:r>
          </a:p>
          <a:p>
            <a:pPr lvl="1"/>
            <a:r>
              <a:rPr lang="en-US" dirty="0" smtClean="0"/>
              <a:t>NI Linux Real-Time source available at github.com/</a:t>
            </a:r>
            <a:r>
              <a:rPr lang="en-US" dirty="0" err="1" smtClean="0"/>
              <a:t>ni</a:t>
            </a:r>
            <a:r>
              <a:rPr lang="en-US" dirty="0" smtClean="0"/>
              <a:t> </a:t>
            </a:r>
          </a:p>
          <a:p>
            <a:pPr lvl="1"/>
            <a:endParaRPr lang="en-US" dirty="0"/>
          </a:p>
          <a:p>
            <a:r>
              <a:rPr lang="en-US" dirty="0" smtClean="0"/>
              <a:t>Feel free to innovate and explore</a:t>
            </a:r>
          </a:p>
          <a:p>
            <a:pPr lvl="1"/>
            <a:r>
              <a:rPr lang="en-US" dirty="0" smtClean="0"/>
              <a:t>Can restore to factory default state without having to RMA</a:t>
            </a:r>
          </a:p>
          <a:p>
            <a:endParaRPr lang="en-US" dirty="0"/>
          </a:p>
          <a:p>
            <a:endParaRPr lang="en-US" dirty="0"/>
          </a:p>
        </p:txBody>
      </p:sp>
    </p:spTree>
    <p:extLst>
      <p:ext uri="{BB962C8B-B14F-4D97-AF65-F5344CB8AC3E}">
        <p14:creationId xmlns="" xmlns:p14="http://schemas.microsoft.com/office/powerpoint/2010/main" val="122743654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Resources</a:t>
            </a:r>
            <a:endParaRPr lang="en-US" dirty="0"/>
          </a:p>
        </p:txBody>
      </p:sp>
      <p:sp>
        <p:nvSpPr>
          <p:cNvPr id="3" name="Content Placeholder 2"/>
          <p:cNvSpPr>
            <a:spLocks noGrp="1"/>
          </p:cNvSpPr>
          <p:nvPr>
            <p:ph idx="1"/>
          </p:nvPr>
        </p:nvSpPr>
        <p:spPr>
          <a:xfrm>
            <a:off x="302055" y="1100545"/>
            <a:ext cx="4317035" cy="4949008"/>
          </a:xfrm>
        </p:spPr>
        <p:txBody>
          <a:bodyPr>
            <a:normAutofit fontScale="92500" lnSpcReduction="10000"/>
          </a:bodyPr>
          <a:lstStyle/>
          <a:p>
            <a:r>
              <a:rPr lang="en-US" dirty="0">
                <a:hlinkClick r:id="rId3" action="ppaction://hlinkfile"/>
              </a:rPr>
              <a:t>ni.com/</a:t>
            </a:r>
            <a:r>
              <a:rPr lang="en-US" dirty="0" err="1">
                <a:hlinkClick r:id="rId3" action="ppaction://hlinkfile"/>
              </a:rPr>
              <a:t>linuxrtforum</a:t>
            </a:r>
            <a:endParaRPr lang="en-US" dirty="0" smtClean="0">
              <a:hlinkClick r:id="rId4"/>
            </a:endParaRPr>
          </a:p>
          <a:p>
            <a:pPr lvl="1"/>
            <a:r>
              <a:rPr lang="en-US" dirty="0" smtClean="0"/>
              <a:t>Tutorials</a:t>
            </a:r>
          </a:p>
          <a:p>
            <a:pPr lvl="1"/>
            <a:r>
              <a:rPr lang="en-US" dirty="0" smtClean="0"/>
              <a:t>Documentation</a:t>
            </a:r>
          </a:p>
          <a:p>
            <a:pPr lvl="1"/>
            <a:r>
              <a:rPr lang="en-US" dirty="0" smtClean="0"/>
              <a:t>Forum for discussions</a:t>
            </a:r>
          </a:p>
          <a:p>
            <a:endParaRPr lang="en-US" dirty="0" smtClean="0"/>
          </a:p>
          <a:p>
            <a:r>
              <a:rPr lang="en-US" dirty="0" smtClean="0">
                <a:hlinkClick r:id="rId5" action="ppaction://hlinkfile"/>
              </a:rPr>
              <a:t>ni.com/</a:t>
            </a:r>
            <a:r>
              <a:rPr lang="en-US" dirty="0" err="1" smtClean="0">
                <a:hlinkClick r:id="rId5" action="ppaction://hlinkfile"/>
              </a:rPr>
              <a:t>linux</a:t>
            </a:r>
            <a:endParaRPr lang="en-US" dirty="0" smtClean="0"/>
          </a:p>
          <a:p>
            <a:pPr lvl="1"/>
            <a:r>
              <a:rPr lang="en-US" dirty="0" smtClean="0"/>
              <a:t>Links to whitepapers</a:t>
            </a:r>
          </a:p>
          <a:p>
            <a:pPr lvl="1"/>
            <a:r>
              <a:rPr lang="en-US" dirty="0" smtClean="0"/>
              <a:t>Embedded and Desktop uses</a:t>
            </a:r>
          </a:p>
          <a:p>
            <a:endParaRPr lang="en-US" dirty="0" smtClean="0"/>
          </a:p>
          <a:p>
            <a:r>
              <a:rPr lang="en-US" dirty="0">
                <a:hlinkClick r:id="rId6" action="ppaction://hlinkfile"/>
              </a:rPr>
              <a:t>download.ni.com/</a:t>
            </a:r>
            <a:r>
              <a:rPr lang="en-US" dirty="0" err="1">
                <a:hlinkClick r:id="rId6" action="ppaction://hlinkfile"/>
              </a:rPr>
              <a:t>ni-linux-rt</a:t>
            </a:r>
            <a:r>
              <a:rPr lang="en-US" dirty="0" smtClean="0">
                <a:hlinkClick r:id="rId6" action="ppaction://hlinkfile"/>
              </a:rPr>
              <a:t>/</a:t>
            </a:r>
            <a:endParaRPr lang="en-US" dirty="0" smtClean="0"/>
          </a:p>
          <a:p>
            <a:pPr lvl="1"/>
            <a:r>
              <a:rPr lang="en-US" dirty="0" smtClean="0"/>
              <a:t>Package Repository</a:t>
            </a:r>
          </a:p>
          <a:p>
            <a:endParaRPr lang="en-US" dirty="0"/>
          </a:p>
          <a:p>
            <a:r>
              <a:rPr lang="en-US" dirty="0" smtClean="0">
                <a:hlinkClick r:id="rId7" action="ppaction://hlinkfile"/>
              </a:rPr>
              <a:t>github.com/</a:t>
            </a:r>
            <a:r>
              <a:rPr lang="en-US" dirty="0" err="1" smtClean="0">
                <a:hlinkClick r:id="rId7" action="ppaction://hlinkfile"/>
              </a:rPr>
              <a:t>ni</a:t>
            </a:r>
            <a:endParaRPr lang="en-US" dirty="0" smtClean="0"/>
          </a:p>
          <a:p>
            <a:pPr lvl="1"/>
            <a:r>
              <a:rPr lang="en-US" dirty="0" smtClean="0"/>
              <a:t>OS Source</a:t>
            </a:r>
            <a:endParaRPr lang="en-US" dirty="0"/>
          </a:p>
          <a:p>
            <a:pPr lvl="1"/>
            <a:endParaRPr lang="en-US" dirty="0"/>
          </a:p>
        </p:txBody>
      </p:sp>
      <p:pic>
        <p:nvPicPr>
          <p:cNvPr id="1027" name="Picture 3"/>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4923890" y="3347693"/>
            <a:ext cx="3549550" cy="261601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ectangle 5"/>
          <p:cNvSpPr/>
          <p:nvPr/>
        </p:nvSpPr>
        <p:spPr>
          <a:xfrm rot="2720061">
            <a:off x="5341724" y="3655949"/>
            <a:ext cx="3239028" cy="1754326"/>
          </a:xfrm>
          <a:prstGeom prst="rect">
            <a:avLst/>
          </a:prstGeom>
          <a:noFill/>
        </p:spPr>
        <p:txBody>
          <a:bodyPr wrap="none" lIns="91440" tIns="45720" rIns="91440" bIns="45720">
            <a:spAutoFit/>
          </a:bodyPr>
          <a:lstStyle/>
          <a:p>
            <a:pPr algn="ctr"/>
            <a:r>
              <a:rPr lang="en-U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Update</a:t>
            </a:r>
          </a:p>
          <a:p>
            <a:pPr algn="ctr"/>
            <a:r>
              <a:rPr lang="en-US" sz="5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After 3/12</a:t>
            </a:r>
            <a:endPar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2050" name="Picture 2"/>
          <p:cNvPicPr>
            <a:picLocks noChangeAspect="1" noChangeArrowheads="1"/>
          </p:cNvPicPr>
          <p:nvPr/>
        </p:nvPicPr>
        <p:blipFill>
          <a:blip r:embed="rId9"/>
          <a:srcRect/>
          <a:stretch>
            <a:fillRect/>
          </a:stretch>
        </p:blipFill>
        <p:spPr bwMode="auto">
          <a:xfrm>
            <a:off x="4237288" y="1227189"/>
            <a:ext cx="4486275" cy="1257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38372212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Tree>
    <p:extLst>
      <p:ext uri="{BB962C8B-B14F-4D97-AF65-F5344CB8AC3E}">
        <p14:creationId xmlns="" xmlns:p14="http://schemas.microsoft.com/office/powerpoint/2010/main" val="201630518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Code Development on NI Linux RT</a:t>
            </a:r>
            <a:endParaRPr lang="en-US" sz="4000" dirty="0"/>
          </a:p>
        </p:txBody>
      </p:sp>
      <p:sp>
        <p:nvSpPr>
          <p:cNvPr id="3" name="Subtitle 2"/>
          <p:cNvSpPr>
            <a:spLocks noGrp="1"/>
          </p:cNvSpPr>
          <p:nvPr>
            <p:ph type="subTitle" idx="1"/>
          </p:nvPr>
        </p:nvSpPr>
        <p:spPr>
          <a:xfrm>
            <a:off x="590550" y="3543940"/>
            <a:ext cx="8053388" cy="771274"/>
          </a:xfrm>
        </p:spPr>
        <p:txBody>
          <a:bodyPr/>
          <a:lstStyle/>
          <a:p>
            <a:r>
              <a:rPr lang="en-US" sz="2400" dirty="0" smtClean="0">
                <a:solidFill>
                  <a:schemeClr val="accent1"/>
                </a:solidFill>
              </a:rPr>
              <a:t>Brian </a:t>
            </a:r>
            <a:r>
              <a:rPr lang="en-US" sz="2400" dirty="0" err="1" smtClean="0">
                <a:solidFill>
                  <a:schemeClr val="accent1"/>
                </a:solidFill>
              </a:rPr>
              <a:t>Kindinger</a:t>
            </a:r>
            <a:endParaRPr lang="en-US" sz="2400" dirty="0" smtClean="0">
              <a:solidFill>
                <a:schemeClr val="accent1"/>
              </a:solidFill>
            </a:endParaRPr>
          </a:p>
          <a:p>
            <a:r>
              <a:rPr lang="en-US" dirty="0" smtClean="0"/>
              <a:t>Embedded System Engineer</a:t>
            </a:r>
            <a:endParaRPr lang="en-US" dirty="0"/>
          </a:p>
        </p:txBody>
      </p:sp>
    </p:spTree>
    <p:extLst>
      <p:ext uri="{BB962C8B-B14F-4D97-AF65-F5344CB8AC3E}">
        <p14:creationId xmlns="" xmlns:p14="http://schemas.microsoft.com/office/powerpoint/2010/main" val="24015973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 Code on </a:t>
            </a:r>
            <a:r>
              <a:rPr lang="en-US" dirty="0" err="1" smtClean="0"/>
              <a:t>cRIO</a:t>
            </a:r>
            <a:r>
              <a:rPr lang="en-US" dirty="0" smtClean="0"/>
              <a:t>?</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Existing C Code they want to port</a:t>
            </a:r>
          </a:p>
          <a:p>
            <a:pPr marL="457200" indent="-457200">
              <a:buFont typeface="+mj-lt"/>
              <a:buAutoNum type="arabicPeriod"/>
            </a:pPr>
            <a:r>
              <a:rPr lang="en-US" dirty="0" smtClean="0"/>
              <a:t>Customer expertise or interest</a:t>
            </a:r>
          </a:p>
          <a:p>
            <a:pPr marL="457200" indent="-457200">
              <a:buFont typeface="+mj-lt"/>
              <a:buAutoNum type="arabicPeriod"/>
            </a:pPr>
            <a:r>
              <a:rPr lang="en-US" dirty="0" smtClean="0"/>
              <a:t>Restrictions on development tools</a:t>
            </a:r>
          </a:p>
          <a:p>
            <a:pPr marL="457200" indent="-457200">
              <a:buFont typeface="+mj-lt"/>
              <a:buAutoNum type="arabicPeriod"/>
            </a:pPr>
            <a:endParaRPr lang="en-US" dirty="0"/>
          </a:p>
        </p:txBody>
      </p:sp>
      <p:pic>
        <p:nvPicPr>
          <p:cNvPr id="2050" name="Picture 2" descr="http://www.ni.com/cms/images/devzone/tut/image7142724714761990653.png"/>
          <p:cNvPicPr>
            <a:picLocks noChangeAspect="1" noChangeArrowheads="1"/>
          </p:cNvPicPr>
          <p:nvPr/>
        </p:nvPicPr>
        <p:blipFill>
          <a:blip r:embed="rId2"/>
          <a:srcRect/>
          <a:stretch>
            <a:fillRect/>
          </a:stretch>
        </p:blipFill>
        <p:spPr bwMode="auto">
          <a:xfrm>
            <a:off x="3170829" y="4325071"/>
            <a:ext cx="2800350" cy="120967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Background &amp; Core Technology</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11112977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b="1" dirty="0" smtClean="0"/>
              <a:t>NOT </a:t>
            </a:r>
            <a:r>
              <a:rPr lang="en-US" dirty="0" smtClean="0"/>
              <a:t>C Code on </a:t>
            </a:r>
            <a:r>
              <a:rPr lang="en-US" dirty="0" err="1" smtClean="0"/>
              <a:t>cRIO</a:t>
            </a:r>
            <a:r>
              <a:rPr lang="en-US" dirty="0" smtClean="0"/>
              <a:t>?</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It is faster than </a:t>
            </a:r>
            <a:r>
              <a:rPr lang="en-US" dirty="0" err="1" smtClean="0"/>
              <a:t>LabVIEW</a:t>
            </a:r>
            <a:endParaRPr lang="en-US" dirty="0" smtClean="0"/>
          </a:p>
          <a:p>
            <a:pPr marL="457200" indent="-457200">
              <a:buFont typeface="+mj-lt"/>
              <a:buAutoNum type="arabicPeriod"/>
            </a:pPr>
            <a:r>
              <a:rPr lang="en-US" dirty="0" smtClean="0"/>
              <a:t>Lower level control</a:t>
            </a:r>
          </a:p>
          <a:p>
            <a:pPr marL="457200" indent="-457200">
              <a:buFont typeface="+mj-lt"/>
              <a:buAutoNum type="arabicPeriod"/>
            </a:pPr>
            <a:r>
              <a:rPr lang="en-US" dirty="0" smtClean="0"/>
              <a:t>It is smaller than a </a:t>
            </a:r>
            <a:r>
              <a:rPr lang="en-US" dirty="0" err="1" smtClean="0"/>
              <a:t>LabVIEW</a:t>
            </a:r>
            <a:r>
              <a:rPr lang="en-US" dirty="0" smtClean="0"/>
              <a:t> application</a:t>
            </a:r>
          </a:p>
          <a:p>
            <a:pPr marL="457200" indent="-457200">
              <a:buFont typeface="+mj-lt"/>
              <a:buAutoNum type="arabicPeriod"/>
            </a:pPr>
            <a:endParaRPr lang="en-US" dirty="0"/>
          </a:p>
        </p:txBody>
      </p:sp>
      <p:pic>
        <p:nvPicPr>
          <p:cNvPr id="5" name="Picture 2" descr="http://www.ni.com/cms/images/devzone/tut/image7142724714761990653.png"/>
          <p:cNvPicPr>
            <a:picLocks noChangeAspect="1" noChangeArrowheads="1"/>
          </p:cNvPicPr>
          <p:nvPr/>
        </p:nvPicPr>
        <p:blipFill>
          <a:blip r:embed="rId2"/>
          <a:srcRect/>
          <a:stretch>
            <a:fillRect/>
          </a:stretch>
        </p:blipFill>
        <p:spPr bwMode="auto">
          <a:xfrm>
            <a:off x="2936562" y="4679668"/>
            <a:ext cx="2800350" cy="1209676"/>
          </a:xfrm>
          <a:prstGeom prst="rect">
            <a:avLst/>
          </a:prstGeom>
          <a:noFill/>
        </p:spPr>
      </p:pic>
      <p:sp>
        <p:nvSpPr>
          <p:cNvPr id="4" name="&quot;No&quot; Symbol 3"/>
          <p:cNvSpPr/>
          <p:nvPr/>
        </p:nvSpPr>
        <p:spPr>
          <a:xfrm>
            <a:off x="1754459" y="1121384"/>
            <a:ext cx="4906536" cy="4163122"/>
          </a:xfrm>
          <a:prstGeom prst="noSmoking">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Setting up Eclipse</a:t>
            </a:r>
          </a:p>
          <a:p>
            <a:pPr marL="457200" indent="-457200">
              <a:buFont typeface="+mj-lt"/>
              <a:buAutoNum type="arabicPeriod"/>
            </a:pPr>
            <a:r>
              <a:rPr lang="en-US" dirty="0" smtClean="0"/>
              <a:t>“Hello World”</a:t>
            </a:r>
          </a:p>
          <a:p>
            <a:pPr marL="457200" indent="-457200">
              <a:buFont typeface="+mj-lt"/>
              <a:buAutoNum type="arabicPeriod"/>
            </a:pPr>
            <a:r>
              <a:rPr lang="en-US" dirty="0" smtClean="0"/>
              <a:t>Basic Debugging</a:t>
            </a:r>
          </a:p>
          <a:p>
            <a:pPr marL="457200" indent="-457200">
              <a:buFont typeface="+mj-lt"/>
              <a:buAutoNum type="arabicPeriod"/>
            </a:pPr>
            <a:r>
              <a:rPr lang="en-US" dirty="0" smtClean="0"/>
              <a:t>Blink the LED</a:t>
            </a:r>
          </a:p>
          <a:p>
            <a:pPr marL="457200" indent="-457200">
              <a:buFont typeface="+mj-lt"/>
              <a:buAutoNum type="arabicPeriod"/>
            </a:pPr>
            <a:r>
              <a:rPr lang="en-US" dirty="0" smtClean="0"/>
              <a:t>C FPGA Interface</a:t>
            </a:r>
          </a:p>
          <a:p>
            <a:pPr marL="457200" indent="-457200">
              <a:buFont typeface="+mj-lt"/>
              <a:buAutoNum type="arabicPeriod"/>
            </a:pPr>
            <a:r>
              <a:rPr lang="en-US" dirty="0" smtClean="0"/>
              <a:t>Multi-threading using </a:t>
            </a:r>
            <a:r>
              <a:rPr lang="en-US" dirty="0" err="1" smtClean="0"/>
              <a:t>pthread</a:t>
            </a:r>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Eclipse</a:t>
            </a:r>
            <a:endParaRPr lang="en-US" dirty="0"/>
          </a:p>
        </p:txBody>
      </p:sp>
      <p:sp>
        <p:nvSpPr>
          <p:cNvPr id="3" name="Content Placeholder 2"/>
          <p:cNvSpPr>
            <a:spLocks noGrp="1"/>
          </p:cNvSpPr>
          <p:nvPr>
            <p:ph idx="1"/>
          </p:nvPr>
        </p:nvSpPr>
        <p:spPr/>
        <p:txBody>
          <a:bodyPr/>
          <a:lstStyle/>
          <a:p>
            <a:r>
              <a:rPr lang="en-US" dirty="0" smtClean="0"/>
              <a:t>Integrated Development</a:t>
            </a:r>
          </a:p>
          <a:p>
            <a:pPr>
              <a:buNone/>
            </a:pPr>
            <a:r>
              <a:rPr lang="en-US" dirty="0" smtClean="0"/>
              <a:t>Environment</a:t>
            </a:r>
          </a:p>
          <a:p>
            <a:r>
              <a:rPr lang="en-US" dirty="0" smtClean="0"/>
              <a:t>Created using Java – requires </a:t>
            </a:r>
          </a:p>
          <a:p>
            <a:pPr>
              <a:buNone/>
            </a:pPr>
            <a:r>
              <a:rPr lang="en-US" dirty="0" smtClean="0"/>
              <a:t>Java Runtime Engine</a:t>
            </a:r>
          </a:p>
          <a:p>
            <a:r>
              <a:rPr lang="en-US" dirty="0" smtClean="0"/>
              <a:t>General purpose IDE including </a:t>
            </a:r>
            <a:r>
              <a:rPr lang="en-US" b="1" dirty="0" err="1" smtClean="0"/>
              <a:t>Ada</a:t>
            </a:r>
            <a:r>
              <a:rPr lang="en-US" b="1" dirty="0" smtClean="0"/>
              <a:t>, ABAP, C, C++, COBOL, Fortran, Haskell, JavaScript, Lasso, Natural, Perl, PHP, Prolog, Python, R, Ruby, </a:t>
            </a:r>
            <a:r>
              <a:rPr lang="en-US" b="1" dirty="0" err="1" smtClean="0"/>
              <a:t>Scala</a:t>
            </a:r>
            <a:r>
              <a:rPr lang="en-US" b="1" dirty="0" smtClean="0"/>
              <a:t>, </a:t>
            </a:r>
            <a:r>
              <a:rPr lang="en-US" b="1" dirty="0" err="1" smtClean="0"/>
              <a:t>Clojure</a:t>
            </a:r>
            <a:r>
              <a:rPr lang="en-US" b="1" dirty="0" smtClean="0"/>
              <a:t>, Groovy, Scheme, and </a:t>
            </a:r>
            <a:r>
              <a:rPr lang="en-US" b="1" dirty="0" err="1" smtClean="0"/>
              <a:t>Erlang</a:t>
            </a:r>
            <a:r>
              <a:rPr lang="en-US" b="1" dirty="0" smtClean="0"/>
              <a:t>*</a:t>
            </a:r>
          </a:p>
          <a:p>
            <a:r>
              <a:rPr lang="en-US" dirty="0" smtClean="0"/>
              <a:t>Plug-in cross-compilers</a:t>
            </a:r>
            <a:endParaRPr lang="en-US" dirty="0"/>
          </a:p>
        </p:txBody>
      </p:sp>
      <p:pic>
        <p:nvPicPr>
          <p:cNvPr id="39938" name="Picture 2" descr="http://blog.idrsolutions.com/wp-content/uploads/2013/07/eclipse_bckgr_logo_fc_lg.jpg"/>
          <p:cNvPicPr>
            <a:picLocks noChangeAspect="1" noChangeArrowheads="1"/>
          </p:cNvPicPr>
          <p:nvPr/>
        </p:nvPicPr>
        <p:blipFill>
          <a:blip r:embed="rId2"/>
          <a:srcRect/>
          <a:stretch>
            <a:fillRect/>
          </a:stretch>
        </p:blipFill>
        <p:spPr bwMode="auto">
          <a:xfrm>
            <a:off x="4757312" y="142829"/>
            <a:ext cx="4223137" cy="2346187"/>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Eclipse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Install Java Runtime Engine (JRE)*</a:t>
            </a:r>
          </a:p>
          <a:p>
            <a:pPr marL="457200" indent="-457200">
              <a:buFont typeface="+mj-lt"/>
              <a:buAutoNum type="arabicPeriod"/>
            </a:pPr>
            <a:r>
              <a:rPr lang="en-US" dirty="0" smtClean="0"/>
              <a:t>Install “</a:t>
            </a:r>
            <a:r>
              <a:rPr lang="en-US" b="1" dirty="0" smtClean="0"/>
              <a:t>C/C++ Development Tools for NI Linux Real-Time, Eclipse Edition </a:t>
            </a:r>
            <a:r>
              <a:rPr lang="en-US" b="1" dirty="0" smtClean="0"/>
              <a:t>2014” </a:t>
            </a:r>
            <a:r>
              <a:rPr lang="en-US" b="1" dirty="0" smtClean="0"/>
              <a:t>from ni.com</a:t>
            </a:r>
          </a:p>
          <a:p>
            <a:pPr marL="926802" lvl="1" indent="-457200"/>
            <a:r>
              <a:rPr lang="en-US" b="1" dirty="0" smtClean="0"/>
              <a:t>Eclipse IDE</a:t>
            </a:r>
          </a:p>
          <a:p>
            <a:pPr marL="926802" lvl="1" indent="-457200"/>
            <a:r>
              <a:rPr lang="en-US" b="1" dirty="0" smtClean="0"/>
              <a:t>Cross-compilers</a:t>
            </a:r>
          </a:p>
          <a:p>
            <a:pPr marL="926802" lvl="1" indent="-457200"/>
            <a:r>
              <a:rPr lang="en-US" b="1" dirty="0" smtClean="0"/>
              <a:t>Project templates</a:t>
            </a:r>
          </a:p>
          <a:p>
            <a:pPr marL="457200" indent="-457200">
              <a:buFont typeface="+mj-lt"/>
              <a:buAutoNum type="arabicPeriod"/>
            </a:pPr>
            <a:r>
              <a:rPr lang="en-US" dirty="0" smtClean="0"/>
              <a:t>Run Eclipse and setup workspace</a:t>
            </a:r>
          </a:p>
          <a:p>
            <a:pPr marL="926802" lvl="1" indent="-457200"/>
            <a:endParaRPr lang="en-US" b="1" dirty="0" smtClean="0"/>
          </a:p>
          <a:p>
            <a:pPr marL="457200" indent="-457200">
              <a:buFont typeface="+mj-lt"/>
              <a:buAutoNum type="arabicPeriod"/>
            </a:pPr>
            <a:endParaRPr lang="en-US" dirty="0"/>
          </a:p>
        </p:txBody>
      </p:sp>
      <p:sp>
        <p:nvSpPr>
          <p:cNvPr id="5" name="Rectangle 4"/>
          <p:cNvSpPr/>
          <p:nvPr/>
        </p:nvSpPr>
        <p:spPr>
          <a:xfrm>
            <a:off x="5535576" y="0"/>
            <a:ext cx="3608424" cy="1200329"/>
          </a:xfrm>
          <a:prstGeom prst="rect">
            <a:avLst/>
          </a:prstGeom>
          <a:noFill/>
        </p:spPr>
        <p:txBody>
          <a:bodyPr wrap="none" lIns="91440" tIns="45720" rIns="91440" bIns="45720">
            <a:spAutoFit/>
          </a:bodyPr>
          <a:lstStyle/>
          <a:p>
            <a:pPr algn="ctr"/>
            <a:r>
              <a:rPr lang="en-US"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Do we want to have this </a:t>
            </a:r>
          </a:p>
          <a:p>
            <a:pPr algn="ctr"/>
            <a:r>
              <a:rPr lang="en-US" sz="2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already installed</a:t>
            </a:r>
          </a:p>
          <a:p>
            <a:pPr algn="ctr"/>
            <a:r>
              <a:rPr lang="en-US" sz="2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To save time?</a:t>
            </a:r>
            <a:endParaRPr lang="en-US" sz="2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3074" name="Picture 2"/>
          <p:cNvPicPr>
            <a:picLocks noChangeAspect="1" noChangeArrowheads="1"/>
          </p:cNvPicPr>
          <p:nvPr/>
        </p:nvPicPr>
        <p:blipFill>
          <a:blip r:embed="rId2"/>
          <a:srcRect/>
          <a:stretch>
            <a:fillRect/>
          </a:stretch>
        </p:blipFill>
        <p:spPr bwMode="auto">
          <a:xfrm>
            <a:off x="1740310" y="3873734"/>
            <a:ext cx="5480255" cy="24307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a:t>
            </a:r>
            <a:endParaRPr lang="en-US" dirty="0"/>
          </a:p>
        </p:txBody>
      </p:sp>
      <p:sp>
        <p:nvSpPr>
          <p:cNvPr id="3" name="Content Placeholder 2"/>
          <p:cNvSpPr>
            <a:spLocks noGrp="1"/>
          </p:cNvSpPr>
          <p:nvPr>
            <p:ph idx="1"/>
          </p:nvPr>
        </p:nvSpPr>
        <p:spPr/>
        <p:txBody>
          <a:bodyPr/>
          <a:lstStyle/>
          <a:p>
            <a:pPr>
              <a:buNone/>
            </a:pPr>
            <a:r>
              <a:rPr lang="en-US" dirty="0" smtClean="0"/>
              <a:t>Instructions </a:t>
            </a:r>
            <a:r>
              <a:rPr lang="en-US" dirty="0" smtClean="0">
                <a:hlinkClick r:id="rId2"/>
              </a:rPr>
              <a:t>http://www.ni.com/tutorial/14625/en/</a:t>
            </a:r>
            <a:endParaRPr lang="en-US" dirty="0" smtClean="0"/>
          </a:p>
          <a:p>
            <a:pPr marL="457200" indent="-457200">
              <a:buFont typeface="+mj-lt"/>
              <a:buAutoNum type="arabicPeriod"/>
            </a:pPr>
            <a:r>
              <a:rPr lang="en-US" dirty="0" smtClean="0"/>
              <a:t>Created new Hello World ANSI C project</a:t>
            </a:r>
          </a:p>
          <a:p>
            <a:pPr marL="457200" indent="-457200">
              <a:buFont typeface="+mj-lt"/>
              <a:buAutoNum type="arabicPeriod"/>
            </a:pPr>
            <a:r>
              <a:rPr lang="en-US" dirty="0" smtClean="0"/>
              <a:t>Configure a cross compiler</a:t>
            </a:r>
          </a:p>
          <a:p>
            <a:pPr marL="457200" indent="-457200">
              <a:buFont typeface="+mj-lt"/>
              <a:buAutoNum type="arabicPeriod"/>
            </a:pPr>
            <a:r>
              <a:rPr lang="en-US" dirty="0" smtClean="0"/>
              <a:t>Create a build spec (also add </a:t>
            </a:r>
            <a:r>
              <a:rPr lang="en-US" dirty="0" err="1" smtClean="0"/>
              <a:t>rt</a:t>
            </a:r>
            <a:r>
              <a:rPr lang="en-US" dirty="0" smtClean="0"/>
              <a:t>, and dl to linker)</a:t>
            </a:r>
          </a:p>
          <a:p>
            <a:pPr marL="457200" indent="-457200">
              <a:buFont typeface="+mj-lt"/>
              <a:buAutoNum type="arabicPeriod"/>
            </a:pPr>
            <a:r>
              <a:rPr lang="en-US" dirty="0" smtClean="0"/>
              <a:t>Compile</a:t>
            </a:r>
          </a:p>
          <a:p>
            <a:pPr marL="457200" indent="-457200">
              <a:buFont typeface="+mj-lt"/>
              <a:buAutoNum type="arabicPeriod"/>
            </a:pPr>
            <a:r>
              <a:rPr lang="en-US" dirty="0" smtClean="0"/>
              <a:t>Enable SSH on target through MAX</a:t>
            </a:r>
          </a:p>
          <a:p>
            <a:pPr marL="457200" indent="-457200">
              <a:buFont typeface="+mj-lt"/>
              <a:buAutoNum type="arabicPeriod"/>
            </a:pPr>
            <a:r>
              <a:rPr lang="en-US" dirty="0" smtClean="0"/>
              <a:t>Add remote target to Eclipse </a:t>
            </a:r>
          </a:p>
          <a:p>
            <a:pPr marL="457200" indent="-457200">
              <a:buFont typeface="+mj-lt"/>
              <a:buAutoNum type="arabicPeriod"/>
            </a:pPr>
            <a:r>
              <a:rPr lang="en-US" dirty="0" smtClean="0"/>
              <a:t>Execute the Code</a:t>
            </a:r>
          </a:p>
          <a:p>
            <a:pPr marL="457200" indent="-457200">
              <a:buFont typeface="+mj-lt"/>
              <a:buAutoNum type="arabicPeriod"/>
            </a:pPr>
            <a:endParaRPr lang="en-US" dirty="0" smtClean="0"/>
          </a:p>
          <a:p>
            <a:pPr marL="457200" indent="-457200">
              <a:buFont typeface="+mj-lt"/>
              <a:buAutoNum type="arabicPeriod"/>
            </a:pPr>
            <a:endParaRPr lang="en-US" dirty="0"/>
          </a:p>
        </p:txBody>
      </p:sp>
      <p:pic>
        <p:nvPicPr>
          <p:cNvPr id="38913" name="Picture 1"/>
          <p:cNvPicPr>
            <a:picLocks noChangeAspect="1" noChangeArrowheads="1"/>
          </p:cNvPicPr>
          <p:nvPr/>
        </p:nvPicPr>
        <p:blipFill>
          <a:blip r:embed="rId3"/>
          <a:srcRect/>
          <a:stretch>
            <a:fillRect/>
          </a:stretch>
        </p:blipFill>
        <p:spPr bwMode="auto">
          <a:xfrm>
            <a:off x="2371764" y="4820773"/>
            <a:ext cx="6554787" cy="1828800"/>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Debugging</a:t>
            </a:r>
            <a:endParaRPr lang="en-US" dirty="0"/>
          </a:p>
        </p:txBody>
      </p:sp>
      <p:sp>
        <p:nvSpPr>
          <p:cNvPr id="3" name="Content Placeholder 2"/>
          <p:cNvSpPr>
            <a:spLocks noGrp="1"/>
          </p:cNvSpPr>
          <p:nvPr>
            <p:ph idx="1"/>
          </p:nvPr>
        </p:nvSpPr>
        <p:spPr/>
        <p:txBody>
          <a:bodyPr/>
          <a:lstStyle/>
          <a:p>
            <a:pPr>
              <a:buNone/>
            </a:pPr>
            <a:r>
              <a:rPr lang="en-US" dirty="0" smtClean="0"/>
              <a:t>GDB debugger - GNU Project Debugger</a:t>
            </a:r>
          </a:p>
          <a:p>
            <a:r>
              <a:rPr lang="en-US" dirty="0" smtClean="0"/>
              <a:t>Starts your program </a:t>
            </a:r>
          </a:p>
          <a:p>
            <a:r>
              <a:rPr lang="en-US" dirty="0" smtClean="0"/>
              <a:t>Make your program stop on specified conditions</a:t>
            </a:r>
          </a:p>
          <a:p>
            <a:r>
              <a:rPr lang="en-US" dirty="0" smtClean="0"/>
              <a:t>Examine what has happened, when your program has stopped</a:t>
            </a:r>
          </a:p>
          <a:p>
            <a:pPr>
              <a:buNone/>
            </a:pPr>
            <a:endParaRPr lang="en-US" dirty="0"/>
          </a:p>
        </p:txBody>
      </p:sp>
      <p:pic>
        <p:nvPicPr>
          <p:cNvPr id="37892" name="Picture 4" descr="[image of Archer&#10;Fish]"/>
          <p:cNvPicPr>
            <a:picLocks noChangeAspect="1" noChangeArrowheads="1"/>
          </p:cNvPicPr>
          <p:nvPr/>
        </p:nvPicPr>
        <p:blipFill>
          <a:blip r:embed="rId2"/>
          <a:srcRect/>
          <a:stretch>
            <a:fillRect/>
          </a:stretch>
        </p:blipFill>
        <p:spPr bwMode="auto">
          <a:xfrm>
            <a:off x="6980122" y="4879767"/>
            <a:ext cx="1905000" cy="1190625"/>
          </a:xfrm>
          <a:prstGeom prst="rect">
            <a:avLst/>
          </a:prstGeom>
          <a:noFill/>
        </p:spPr>
      </p:pic>
      <p:pic>
        <p:nvPicPr>
          <p:cNvPr id="37893" name="Picture 5"/>
          <p:cNvPicPr>
            <a:picLocks noChangeAspect="1" noChangeArrowheads="1"/>
          </p:cNvPicPr>
          <p:nvPr/>
        </p:nvPicPr>
        <p:blipFill>
          <a:blip r:embed="rId3"/>
          <a:srcRect/>
          <a:stretch>
            <a:fillRect/>
          </a:stretch>
        </p:blipFill>
        <p:spPr bwMode="auto">
          <a:xfrm>
            <a:off x="163319" y="3430588"/>
            <a:ext cx="4133850"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Blink the LED</a:t>
            </a:r>
            <a:endParaRPr lang="en-US" dirty="0"/>
          </a:p>
        </p:txBody>
      </p:sp>
      <p:sp>
        <p:nvSpPr>
          <p:cNvPr id="3" name="Content Placeholder 2"/>
          <p:cNvSpPr>
            <a:spLocks noGrp="1"/>
          </p:cNvSpPr>
          <p:nvPr>
            <p:ph idx="1"/>
          </p:nvPr>
        </p:nvSpPr>
        <p:spPr>
          <a:xfrm>
            <a:off x="478332" y="1121384"/>
            <a:ext cx="8494683" cy="4949008"/>
          </a:xfrm>
        </p:spPr>
        <p:txBody>
          <a:bodyPr/>
          <a:lstStyle/>
          <a:p>
            <a:pPr>
              <a:buNone/>
            </a:pPr>
            <a:r>
              <a:rPr lang="en-US" dirty="0" smtClean="0"/>
              <a:t>Resources in Linux typically </a:t>
            </a:r>
            <a:r>
              <a:rPr lang="en-US" dirty="0" err="1" smtClean="0"/>
              <a:t>showup</a:t>
            </a:r>
            <a:r>
              <a:rPr lang="en-US" dirty="0" smtClean="0"/>
              <a:t> as files</a:t>
            </a:r>
          </a:p>
          <a:p>
            <a:pPr>
              <a:buNone/>
            </a:pPr>
            <a:endParaRPr lang="en-US" dirty="0" smtClean="0"/>
          </a:p>
          <a:p>
            <a:pPr>
              <a:buNone/>
            </a:pPr>
            <a:r>
              <a:rPr lang="en-US" sz="2000" dirty="0" smtClean="0"/>
              <a:t>FILE *LED = NULL;</a:t>
            </a:r>
          </a:p>
          <a:p>
            <a:pPr>
              <a:buNone/>
            </a:pPr>
            <a:r>
              <a:rPr lang="en-US" sz="2000" dirty="0" smtClean="0"/>
              <a:t>LED=</a:t>
            </a:r>
            <a:r>
              <a:rPr lang="en-US" sz="2000" dirty="0" err="1" smtClean="0"/>
              <a:t>fopen</a:t>
            </a:r>
            <a:r>
              <a:rPr lang="en-US" sz="2000" dirty="0" smtClean="0"/>
              <a:t>("/sys/class/</a:t>
            </a:r>
            <a:r>
              <a:rPr lang="en-US" sz="2000" dirty="0" err="1" smtClean="0"/>
              <a:t>leds</a:t>
            </a:r>
            <a:r>
              <a:rPr lang="en-US" sz="2000" dirty="0" smtClean="0"/>
              <a:t>/</a:t>
            </a:r>
            <a:r>
              <a:rPr lang="en-US" sz="2000" dirty="0" err="1" smtClean="0"/>
              <a:t>nizynqcpld:status:red</a:t>
            </a:r>
            <a:r>
              <a:rPr lang="en-US" sz="2000" dirty="0" smtClean="0"/>
              <a:t>/</a:t>
            </a:r>
            <a:r>
              <a:rPr lang="en-US" sz="2000" dirty="0" err="1" smtClean="0"/>
              <a:t>brightness","w</a:t>
            </a:r>
            <a:r>
              <a:rPr lang="en-US" sz="2000" dirty="0" smtClean="0"/>
              <a:t>");</a:t>
            </a:r>
          </a:p>
          <a:p>
            <a:pPr>
              <a:buNone/>
            </a:pPr>
            <a:r>
              <a:rPr lang="en-US" sz="2000" dirty="0" err="1" smtClean="0"/>
              <a:t>fwrite</a:t>
            </a:r>
            <a:r>
              <a:rPr lang="en-US" sz="2000" dirty="0" smtClean="0"/>
              <a:t>("0\</a:t>
            </a:r>
            <a:r>
              <a:rPr lang="en-US" sz="2000" dirty="0" err="1" smtClean="0"/>
              <a:t>n",sizeof</a:t>
            </a:r>
            <a:r>
              <a:rPr lang="en-US" sz="2000" dirty="0" smtClean="0"/>
              <a:t>(char),2,LED);</a:t>
            </a:r>
          </a:p>
          <a:p>
            <a:pPr>
              <a:buNone/>
            </a:pPr>
            <a:r>
              <a:rPr lang="en-US" sz="2000" dirty="0" err="1" smtClean="0"/>
              <a:t>fwrite</a:t>
            </a:r>
            <a:r>
              <a:rPr lang="en-US" sz="2000" dirty="0" smtClean="0"/>
              <a:t>("255\</a:t>
            </a:r>
            <a:r>
              <a:rPr lang="en-US" sz="2000" dirty="0" err="1" smtClean="0"/>
              <a:t>n",sizeof</a:t>
            </a:r>
            <a:r>
              <a:rPr lang="en-US" sz="2000" dirty="0" smtClean="0"/>
              <a:t>(char),4,LED);</a:t>
            </a:r>
          </a:p>
          <a:p>
            <a:pPr>
              <a:buNone/>
            </a:pPr>
            <a:r>
              <a:rPr lang="en-US" sz="2000" dirty="0" err="1" smtClean="0"/>
              <a:t>fflush</a:t>
            </a:r>
            <a:r>
              <a:rPr lang="en-US" sz="2000" dirty="0" smtClean="0"/>
              <a:t>(LED);</a:t>
            </a:r>
          </a:p>
          <a:p>
            <a:pPr>
              <a:buNone/>
            </a:pPr>
            <a:r>
              <a:rPr lang="en-US" sz="2000" dirty="0" err="1" smtClean="0"/>
              <a:t>fclose</a:t>
            </a:r>
            <a:r>
              <a:rPr lang="en-US" sz="2000" dirty="0" smtClean="0"/>
              <a:t>(LED);</a:t>
            </a:r>
            <a:endParaRPr lang="en-US" sz="2000" dirty="0"/>
          </a:p>
        </p:txBody>
      </p:sp>
      <p:pic>
        <p:nvPicPr>
          <p:cNvPr id="36866" name="Picture 2" descr="http://www.custobots.com/sites/default/files/imagecache/product_full/products/Solarbotics-redLED.gif"/>
          <p:cNvPicPr>
            <a:picLocks noChangeAspect="1" noChangeArrowheads="1"/>
          </p:cNvPicPr>
          <p:nvPr/>
        </p:nvPicPr>
        <p:blipFill>
          <a:blip r:embed="rId2"/>
          <a:srcRect/>
          <a:stretch>
            <a:fillRect/>
          </a:stretch>
        </p:blipFill>
        <p:spPr bwMode="auto">
          <a:xfrm>
            <a:off x="7026319" y="4282905"/>
            <a:ext cx="1946696" cy="1787487"/>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FPGA Interface</a:t>
            </a:r>
            <a:endParaRPr lang="en-US" dirty="0"/>
          </a:p>
        </p:txBody>
      </p:sp>
      <p:pic>
        <p:nvPicPr>
          <p:cNvPr id="35844" name="Picture 4" descr="http://m.eet.com/media/1195258/labviewfpga1.jpg"/>
          <p:cNvPicPr>
            <a:picLocks noChangeAspect="1" noChangeArrowheads="1"/>
          </p:cNvPicPr>
          <p:nvPr/>
        </p:nvPicPr>
        <p:blipFill>
          <a:blip r:embed="rId2"/>
          <a:srcRect/>
          <a:stretch>
            <a:fillRect/>
          </a:stretch>
        </p:blipFill>
        <p:spPr bwMode="auto">
          <a:xfrm>
            <a:off x="981067" y="1370420"/>
            <a:ext cx="1516084" cy="1301742"/>
          </a:xfrm>
          <a:prstGeom prst="rect">
            <a:avLst/>
          </a:prstGeom>
          <a:noFill/>
        </p:spPr>
      </p:pic>
      <p:sp>
        <p:nvSpPr>
          <p:cNvPr id="7" name="Right Arrow 6"/>
          <p:cNvSpPr/>
          <p:nvPr/>
        </p:nvSpPr>
        <p:spPr>
          <a:xfrm rot="1539615">
            <a:off x="2090150" y="2397099"/>
            <a:ext cx="643994" cy="550127"/>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olded Corner 8"/>
          <p:cNvSpPr/>
          <p:nvPr/>
        </p:nvSpPr>
        <p:spPr>
          <a:xfrm>
            <a:off x="2821500" y="2447278"/>
            <a:ext cx="1087671" cy="1224511"/>
          </a:xfrm>
          <a:prstGeom prst="foldedCorne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Bitfile</a:t>
            </a:r>
            <a:endParaRPr lang="en-US" dirty="0"/>
          </a:p>
        </p:txBody>
      </p:sp>
      <p:sp>
        <p:nvSpPr>
          <p:cNvPr id="10" name="Right Arrow 9"/>
          <p:cNvSpPr/>
          <p:nvPr/>
        </p:nvSpPr>
        <p:spPr>
          <a:xfrm rot="1539615">
            <a:off x="3996527" y="3304065"/>
            <a:ext cx="643994" cy="550127"/>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lded Corner 10"/>
          <p:cNvSpPr/>
          <p:nvPr/>
        </p:nvSpPr>
        <p:spPr>
          <a:xfrm>
            <a:off x="4727877" y="3393408"/>
            <a:ext cx="1087671" cy="1146186"/>
          </a:xfrm>
          <a:prstGeom prst="foldedCorne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a:t>
            </a:r>
          </a:p>
          <a:p>
            <a:pPr algn="ctr"/>
            <a:r>
              <a:rPr lang="en-US" dirty="0" smtClean="0"/>
              <a:t>interface</a:t>
            </a:r>
            <a:endParaRPr lang="en-US" dirty="0"/>
          </a:p>
        </p:txBody>
      </p:sp>
      <p:sp>
        <p:nvSpPr>
          <p:cNvPr id="12" name="Right Arrow 11"/>
          <p:cNvSpPr/>
          <p:nvPr/>
        </p:nvSpPr>
        <p:spPr>
          <a:xfrm rot="1539615">
            <a:off x="5902904" y="4264530"/>
            <a:ext cx="643994" cy="550127"/>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2" descr="http://blog.idrsolutions.com/wp-content/uploads/2013/07/eclipse_bckgr_logo_fc_lg.jpg"/>
          <p:cNvPicPr>
            <a:picLocks noChangeAspect="1" noChangeArrowheads="1"/>
          </p:cNvPicPr>
          <p:nvPr/>
        </p:nvPicPr>
        <p:blipFill>
          <a:blip r:embed="rId3"/>
          <a:srcRect/>
          <a:stretch>
            <a:fillRect/>
          </a:stretch>
        </p:blipFill>
        <p:spPr bwMode="auto">
          <a:xfrm>
            <a:off x="6634254" y="4552331"/>
            <a:ext cx="1348684" cy="749269"/>
          </a:xfrm>
          <a:prstGeom prst="rect">
            <a:avLst/>
          </a:prstGeom>
          <a:noFill/>
        </p:spPr>
      </p:pic>
      <p:sp>
        <p:nvSpPr>
          <p:cNvPr id="14" name="TextBox 13"/>
          <p:cNvSpPr txBox="1"/>
          <p:nvPr/>
        </p:nvSpPr>
        <p:spPr>
          <a:xfrm>
            <a:off x="473935" y="4552331"/>
            <a:ext cx="6160319" cy="2308324"/>
          </a:xfrm>
          <a:prstGeom prst="rect">
            <a:avLst/>
          </a:prstGeom>
          <a:noFill/>
        </p:spPr>
        <p:txBody>
          <a:bodyPr wrap="square" rtlCol="0">
            <a:spAutoFit/>
          </a:bodyPr>
          <a:lstStyle/>
          <a:p>
            <a:pPr marL="457200" indent="-457200">
              <a:buFont typeface="+mj-lt"/>
              <a:buAutoNum type="arabicPeriod"/>
            </a:pPr>
            <a:r>
              <a:rPr lang="en-US" sz="2400" dirty="0" smtClean="0"/>
              <a:t>Create a simple LVFPGA example</a:t>
            </a:r>
          </a:p>
          <a:p>
            <a:pPr marL="457200" indent="-457200">
              <a:buFont typeface="+mj-lt"/>
              <a:buAutoNum type="arabicPeriod"/>
            </a:pPr>
            <a:r>
              <a:rPr lang="en-US" sz="2400" dirty="0" smtClean="0"/>
              <a:t>Build the FPGA </a:t>
            </a:r>
            <a:r>
              <a:rPr lang="en-US" sz="2400" dirty="0" err="1" smtClean="0"/>
              <a:t>bitfile</a:t>
            </a:r>
            <a:endParaRPr lang="en-US" sz="2400" dirty="0" smtClean="0"/>
          </a:p>
          <a:p>
            <a:pPr marL="457200" indent="-457200">
              <a:buFont typeface="+mj-lt"/>
              <a:buAutoNum type="arabicPeriod"/>
            </a:pPr>
            <a:r>
              <a:rPr lang="en-US" sz="2400" dirty="0" smtClean="0"/>
              <a:t>Install FPGA Interface C API</a:t>
            </a:r>
          </a:p>
          <a:p>
            <a:pPr marL="457200" indent="-457200">
              <a:buFont typeface="+mj-lt"/>
              <a:buAutoNum type="arabicPeriod"/>
            </a:pPr>
            <a:r>
              <a:rPr lang="en-US" sz="2400" dirty="0" smtClean="0"/>
              <a:t>Transfer </a:t>
            </a:r>
            <a:r>
              <a:rPr lang="en-US" sz="2400" dirty="0" err="1" smtClean="0"/>
              <a:t>bitfile</a:t>
            </a:r>
            <a:r>
              <a:rPr lang="en-US" sz="2400" dirty="0" smtClean="0"/>
              <a:t> to Linux Target</a:t>
            </a:r>
          </a:p>
          <a:p>
            <a:pPr marL="457200" indent="-457200"/>
            <a:r>
              <a:rPr lang="en-US" sz="2400" dirty="0" smtClean="0"/>
              <a:t>There is a more complex example online*</a:t>
            </a:r>
          </a:p>
          <a:p>
            <a:pPr marL="457200" indent="-457200">
              <a:buFont typeface="+mj-lt"/>
              <a:buAutoNum type="arabicPeriod"/>
            </a:pPr>
            <a:endParaRPr lang="en-US"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FPGA Interface</a:t>
            </a:r>
            <a:endParaRPr lang="en-US" dirty="0"/>
          </a:p>
        </p:txBody>
      </p:sp>
      <p:sp>
        <p:nvSpPr>
          <p:cNvPr id="15" name="TextBox 14"/>
          <p:cNvSpPr txBox="1"/>
          <p:nvPr/>
        </p:nvSpPr>
        <p:spPr>
          <a:xfrm>
            <a:off x="473935" y="1106921"/>
            <a:ext cx="8283489" cy="2862322"/>
          </a:xfrm>
          <a:prstGeom prst="rect">
            <a:avLst/>
          </a:prstGeom>
          <a:noFill/>
        </p:spPr>
        <p:txBody>
          <a:bodyPr wrap="square" rtlCol="0">
            <a:spAutoFit/>
          </a:bodyPr>
          <a:lstStyle/>
          <a:p>
            <a:pPr marL="342900" indent="-342900"/>
            <a:r>
              <a:rPr lang="en-US" dirty="0" smtClean="0"/>
              <a:t>#include "FPGA\</a:t>
            </a:r>
            <a:r>
              <a:rPr lang="en-US" dirty="0" err="1" smtClean="0"/>
              <a:t>NiFpga_myFPGA.h</a:t>
            </a:r>
            <a:r>
              <a:rPr lang="en-US" dirty="0" smtClean="0"/>
              <a:t>“</a:t>
            </a:r>
          </a:p>
          <a:p>
            <a:pPr marL="342900" indent="-342900"/>
            <a:endParaRPr lang="en-US" dirty="0" smtClean="0"/>
          </a:p>
          <a:p>
            <a:r>
              <a:rPr lang="en-US" dirty="0" err="1" smtClean="0"/>
              <a:t>NiFpga_Session</a:t>
            </a:r>
            <a:r>
              <a:rPr lang="en-US" dirty="0" smtClean="0"/>
              <a:t> session;</a:t>
            </a:r>
          </a:p>
          <a:p>
            <a:r>
              <a:rPr lang="en-US" dirty="0" err="1" smtClean="0"/>
              <a:t>NiFpga_Status</a:t>
            </a:r>
            <a:r>
              <a:rPr lang="en-US" dirty="0" smtClean="0"/>
              <a:t> status = </a:t>
            </a:r>
            <a:r>
              <a:rPr lang="en-US" dirty="0" err="1" smtClean="0"/>
              <a:t>NiFpga_Initialize</a:t>
            </a:r>
            <a:r>
              <a:rPr lang="en-US" dirty="0" smtClean="0"/>
              <a:t>();</a:t>
            </a:r>
          </a:p>
          <a:p>
            <a:r>
              <a:rPr lang="en-US" dirty="0" err="1" smtClean="0"/>
              <a:t>NiFpga_MergeStatus</a:t>
            </a:r>
            <a:r>
              <a:rPr lang="en-US" dirty="0" smtClean="0"/>
              <a:t>(&amp;</a:t>
            </a:r>
            <a:r>
              <a:rPr lang="en-US" dirty="0" err="1" smtClean="0"/>
              <a:t>status,NiFpga_Open</a:t>
            </a:r>
            <a:r>
              <a:rPr lang="en-US" dirty="0" smtClean="0"/>
              <a:t>("/home/admin/</a:t>
            </a:r>
            <a:r>
              <a:rPr lang="en-US" dirty="0" err="1" smtClean="0"/>
              <a:t>helloworld</a:t>
            </a:r>
            <a:r>
              <a:rPr lang="en-US" dirty="0" smtClean="0"/>
              <a:t>/FPGA/NiFpga_myFPGA.lvbitx",NiFpga_myFPGA_Signature,"RIO0",0,&amp;session));</a:t>
            </a:r>
          </a:p>
          <a:p>
            <a:endParaRPr lang="en-US" dirty="0" smtClean="0"/>
          </a:p>
          <a:p>
            <a:r>
              <a:rPr lang="en-US" dirty="0" smtClean="0"/>
              <a:t>NiFpga_ReadI32(session, </a:t>
            </a:r>
            <a:r>
              <a:rPr lang="en-US" i="1" dirty="0" smtClean="0"/>
              <a:t>NiFpga_myFPGA_IndicatorI32_AI0, &amp;AI0);</a:t>
            </a:r>
          </a:p>
          <a:p>
            <a:endParaRPr lang="en-US" i="1" dirty="0" smtClean="0"/>
          </a:p>
          <a:p>
            <a:r>
              <a:rPr lang="en-US" dirty="0" smtClean="0"/>
              <a:t>NiFpga_ReadI32(session, </a:t>
            </a:r>
            <a:r>
              <a:rPr lang="en-US" i="1" dirty="0" smtClean="0"/>
              <a:t>NiFpga_myFPGA_IndicatorI32_AI0, &amp;AI0);</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using </a:t>
            </a:r>
            <a:r>
              <a:rPr lang="en-US" dirty="0" err="1" smtClean="0"/>
              <a:t>pthread</a:t>
            </a:r>
            <a:endParaRPr lang="en-US" dirty="0"/>
          </a:p>
        </p:txBody>
      </p:sp>
      <p:pic>
        <p:nvPicPr>
          <p:cNvPr id="34818" name="Picture 2" descr="http://digital.ni.com/public.nsf/$CXIV/ATTACH-AEEE-8Y8LG4/$FILE/Capture2.JPG"/>
          <p:cNvPicPr>
            <a:picLocks noChangeAspect="1" noChangeArrowheads="1"/>
          </p:cNvPicPr>
          <p:nvPr/>
        </p:nvPicPr>
        <p:blipFill>
          <a:blip r:embed="rId2"/>
          <a:srcRect/>
          <a:stretch>
            <a:fillRect/>
          </a:stretch>
        </p:blipFill>
        <p:spPr bwMode="auto">
          <a:xfrm>
            <a:off x="585447" y="1743384"/>
            <a:ext cx="2266950" cy="3543300"/>
          </a:xfrm>
          <a:prstGeom prst="rect">
            <a:avLst/>
          </a:prstGeom>
          <a:noFill/>
        </p:spPr>
      </p:pic>
      <p:sp>
        <p:nvSpPr>
          <p:cNvPr id="5" name="Right Arrow 4"/>
          <p:cNvSpPr/>
          <p:nvPr/>
        </p:nvSpPr>
        <p:spPr>
          <a:xfrm>
            <a:off x="2852397" y="3040566"/>
            <a:ext cx="1115122" cy="944136"/>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272319" y="3285893"/>
            <a:ext cx="4871681" cy="461665"/>
          </a:xfrm>
          <a:prstGeom prst="rect">
            <a:avLst/>
          </a:prstGeom>
          <a:noFill/>
        </p:spPr>
        <p:txBody>
          <a:bodyPr wrap="square" rtlCol="0">
            <a:spAutoFit/>
          </a:bodyPr>
          <a:lstStyle/>
          <a:p>
            <a:r>
              <a:rPr lang="en-US" sz="1200" dirty="0" err="1" smtClean="0"/>
              <a:t>pthread_create</a:t>
            </a:r>
            <a:r>
              <a:rPr lang="en-US" sz="1200" dirty="0" smtClean="0"/>
              <a:t>(&amp;</a:t>
            </a:r>
            <a:r>
              <a:rPr lang="en-US" sz="1200" dirty="0" err="1" smtClean="0"/>
              <a:t>t_StatusLED</a:t>
            </a:r>
            <a:r>
              <a:rPr lang="en-US" sz="1200" dirty="0" smtClean="0"/>
              <a:t>, NULL, </a:t>
            </a:r>
            <a:r>
              <a:rPr lang="en-US" sz="1200" dirty="0" err="1" smtClean="0"/>
              <a:t>blinkStatus</a:t>
            </a:r>
            <a:r>
              <a:rPr lang="en-US" sz="1200" dirty="0" smtClean="0"/>
              <a:t>, (void *)100);</a:t>
            </a:r>
          </a:p>
          <a:p>
            <a:r>
              <a:rPr lang="en-US" sz="1200" dirty="0" err="1" smtClean="0"/>
              <a:t>pthread_create</a:t>
            </a:r>
            <a:r>
              <a:rPr lang="en-US" sz="1200" dirty="0" smtClean="0"/>
              <a:t>(&amp;</a:t>
            </a:r>
            <a:r>
              <a:rPr lang="en-US" sz="1200" dirty="0" err="1" smtClean="0"/>
              <a:t>t_FPGA_Acq</a:t>
            </a:r>
            <a:r>
              <a:rPr lang="en-US" sz="1200" dirty="0" smtClean="0"/>
              <a:t>, NULL, </a:t>
            </a:r>
            <a:r>
              <a:rPr lang="en-US" sz="1200" dirty="0" err="1" smtClean="0"/>
              <a:t>FPGA_Acq</a:t>
            </a:r>
            <a:r>
              <a:rPr lang="en-US" sz="1200" dirty="0" smtClean="0"/>
              <a:t>, (void *)100);</a:t>
            </a:r>
            <a:endParaRPr lang="en-US" sz="1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Supported by NI Linux Real-Time</a:t>
            </a:r>
            <a:endParaRPr lang="en-US" dirty="0"/>
          </a:p>
        </p:txBody>
      </p:sp>
      <p:sp>
        <p:nvSpPr>
          <p:cNvPr id="3" name="Content Placeholder 2"/>
          <p:cNvSpPr>
            <a:spLocks noGrp="1"/>
          </p:cNvSpPr>
          <p:nvPr>
            <p:ph idx="1"/>
          </p:nvPr>
        </p:nvSpPr>
        <p:spPr/>
        <p:txBody>
          <a:bodyPr numCol="2"/>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72722" y="1301587"/>
            <a:ext cx="2495550" cy="1219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584766" y="3102898"/>
            <a:ext cx="1795245" cy="91485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Picture 2" descr="C:\Users\Eric\Desktop\9068 iso.tif"/>
          <p:cNvPicPr>
            <a:picLocks noChangeAspect="1" noChangeArrowheads="1"/>
          </p:cNvPicPr>
          <p:nvPr/>
        </p:nvPicPr>
        <p:blipFill>
          <a:blip r:embed="rId5" cstate="print">
            <a:clrChange>
              <a:clrFrom>
                <a:srgbClr val="FFFFFF"/>
              </a:clrFrom>
              <a:clrTo>
                <a:srgbClr val="FFFFFF">
                  <a:alpha val="0"/>
                </a:srgbClr>
              </a:clrTo>
            </a:clrChange>
          </a:blip>
          <a:srcRect l="10000" t="20107" r="7749" b="15550"/>
          <a:stretch>
            <a:fillRect/>
          </a:stretch>
        </p:blipFill>
        <p:spPr bwMode="auto">
          <a:xfrm>
            <a:off x="473935" y="1301587"/>
            <a:ext cx="3294880" cy="1424313"/>
          </a:xfrm>
          <a:prstGeom prst="rect">
            <a:avLst/>
          </a:prstGeom>
          <a:noFill/>
        </p:spPr>
      </p:pic>
      <p:pic>
        <p:nvPicPr>
          <p:cNvPr id="1029" name="Picture 5" descr="http://sine.ni.com/images/products/us/05161303_l.jp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69696" y="2932378"/>
            <a:ext cx="2387875" cy="173718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2"/>
          <p:cNvPicPr>
            <a:picLocks noChangeAspect="1" noChangeArrowheads="1"/>
          </p:cNvPicPr>
          <p:nvPr/>
        </p:nvPicPr>
        <p:blipFill>
          <a:blip r:embed="rId7"/>
          <a:srcRect/>
          <a:stretch>
            <a:fillRect/>
          </a:stretch>
        </p:blipFill>
        <p:spPr bwMode="auto">
          <a:xfrm>
            <a:off x="5476568" y="4318203"/>
            <a:ext cx="1773756" cy="2014125"/>
          </a:xfrm>
          <a:prstGeom prst="rect">
            <a:avLst/>
          </a:prstGeom>
          <a:noFill/>
          <a:ln w="9525">
            <a:noFill/>
            <a:miter lim="800000"/>
            <a:headEnd/>
            <a:tailEnd/>
          </a:ln>
        </p:spPr>
      </p:pic>
      <p:pic>
        <p:nvPicPr>
          <p:cNvPr id="5" name="Picture 3"/>
          <p:cNvPicPr>
            <a:picLocks noChangeAspect="1" noChangeArrowheads="1"/>
          </p:cNvPicPr>
          <p:nvPr/>
        </p:nvPicPr>
        <p:blipFill>
          <a:blip r:embed="rId8"/>
          <a:srcRect/>
          <a:stretch>
            <a:fillRect/>
          </a:stretch>
        </p:blipFill>
        <p:spPr bwMode="auto">
          <a:xfrm>
            <a:off x="656453" y="4994787"/>
            <a:ext cx="2375569" cy="1075605"/>
          </a:xfrm>
          <a:prstGeom prst="rect">
            <a:avLst/>
          </a:prstGeom>
          <a:noFill/>
          <a:ln w="9525">
            <a:noFill/>
            <a:miter lim="800000"/>
            <a:headEnd/>
            <a:tailEnd/>
          </a:ln>
        </p:spPr>
      </p:pic>
      <p:pic>
        <p:nvPicPr>
          <p:cNvPr id="1028" name="Picture 4"/>
          <p:cNvPicPr>
            <a:picLocks noChangeAspect="1" noChangeArrowheads="1"/>
          </p:cNvPicPr>
          <p:nvPr/>
        </p:nvPicPr>
        <p:blipFill>
          <a:blip r:embed="rId9"/>
          <a:srcRect/>
          <a:stretch>
            <a:fillRect/>
          </a:stretch>
        </p:blipFill>
        <p:spPr bwMode="auto">
          <a:xfrm>
            <a:off x="3065413" y="2845563"/>
            <a:ext cx="2565732" cy="1472639"/>
          </a:xfrm>
          <a:prstGeom prst="rect">
            <a:avLst/>
          </a:prstGeom>
          <a:noFill/>
          <a:ln w="9525">
            <a:noFill/>
            <a:miter lim="800000"/>
            <a:headEnd/>
            <a:tailEnd/>
          </a:ln>
        </p:spPr>
      </p:pic>
    </p:spTree>
    <p:extLst>
      <p:ext uri="{BB962C8B-B14F-4D97-AF65-F5344CB8AC3E}">
        <p14:creationId xmlns="" xmlns:p14="http://schemas.microsoft.com/office/powerpoint/2010/main" val="119302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using </a:t>
            </a:r>
            <a:r>
              <a:rPr lang="en-US" dirty="0" err="1" smtClean="0"/>
              <a:t>pthread</a:t>
            </a:r>
            <a:endParaRPr lang="en-US" dirty="0"/>
          </a:p>
        </p:txBody>
      </p:sp>
      <p:sp>
        <p:nvSpPr>
          <p:cNvPr id="7" name="TextBox 6"/>
          <p:cNvSpPr txBox="1"/>
          <p:nvPr/>
        </p:nvSpPr>
        <p:spPr>
          <a:xfrm>
            <a:off x="260195" y="1293541"/>
            <a:ext cx="8616175" cy="3693319"/>
          </a:xfrm>
          <a:prstGeom prst="rect">
            <a:avLst/>
          </a:prstGeom>
          <a:noFill/>
        </p:spPr>
        <p:txBody>
          <a:bodyPr wrap="square" rtlCol="0">
            <a:spAutoFit/>
          </a:bodyPr>
          <a:lstStyle/>
          <a:p>
            <a:pPr marL="342900" indent="-342900">
              <a:buFont typeface="+mj-lt"/>
              <a:buAutoNum type="arabicPeriod"/>
            </a:pPr>
            <a:r>
              <a:rPr lang="en-US" dirty="0" smtClean="0"/>
              <a:t>#include &lt;</a:t>
            </a:r>
            <a:r>
              <a:rPr lang="en-US" dirty="0" err="1" smtClean="0"/>
              <a:t>pthread.h</a:t>
            </a:r>
            <a:r>
              <a:rPr lang="en-US" dirty="0" smtClean="0"/>
              <a:t>&gt;</a:t>
            </a:r>
          </a:p>
          <a:p>
            <a:pPr marL="342900" indent="-342900">
              <a:buFont typeface="+mj-lt"/>
              <a:buAutoNum type="arabicPeriod"/>
            </a:pPr>
            <a:r>
              <a:rPr lang="en-US" dirty="0" smtClean="0"/>
              <a:t>Add </a:t>
            </a:r>
            <a:r>
              <a:rPr lang="en-US" dirty="0" err="1" smtClean="0"/>
              <a:t>pthread</a:t>
            </a:r>
            <a:r>
              <a:rPr lang="en-US" dirty="0" smtClean="0"/>
              <a:t> to GCC Cross Linker in project</a:t>
            </a:r>
          </a:p>
          <a:p>
            <a:pPr marL="342900" indent="-342900">
              <a:buFont typeface="+mj-lt"/>
              <a:buAutoNum type="arabicPeriod"/>
            </a:pPr>
            <a:r>
              <a:rPr lang="en-US" dirty="0" smtClean="0"/>
              <a:t>Create functions </a:t>
            </a:r>
            <a:r>
              <a:rPr lang="en-US" b="1" dirty="0" smtClean="0"/>
              <a:t>void *</a:t>
            </a:r>
            <a:r>
              <a:rPr lang="en-US" b="1" dirty="0" err="1" smtClean="0"/>
              <a:t>blinkStatus</a:t>
            </a:r>
            <a:r>
              <a:rPr lang="en-US" b="1" dirty="0" smtClean="0"/>
              <a:t>(void *</a:t>
            </a:r>
            <a:r>
              <a:rPr lang="en-US" b="1" dirty="0" err="1" smtClean="0"/>
              <a:t>args</a:t>
            </a:r>
            <a:r>
              <a:rPr lang="en-US" b="1" dirty="0" smtClean="0"/>
              <a:t>) </a:t>
            </a:r>
            <a:r>
              <a:rPr lang="en-US" dirty="0" smtClean="0"/>
              <a:t>&amp; </a:t>
            </a:r>
            <a:r>
              <a:rPr lang="en-US" b="1" dirty="0" smtClean="0"/>
              <a:t>void *</a:t>
            </a:r>
            <a:r>
              <a:rPr lang="en-US" b="1" dirty="0" err="1" smtClean="0"/>
              <a:t>FPGA_Acq</a:t>
            </a:r>
            <a:r>
              <a:rPr lang="en-US" b="1" dirty="0" smtClean="0"/>
              <a:t>(void *</a:t>
            </a:r>
            <a:r>
              <a:rPr lang="en-US" b="1" dirty="0" err="1" smtClean="0"/>
              <a:t>args</a:t>
            </a:r>
            <a:r>
              <a:rPr lang="en-US" b="1" dirty="0" smtClean="0"/>
              <a:t>) </a:t>
            </a:r>
          </a:p>
          <a:p>
            <a:pPr marL="342900" indent="-342900">
              <a:buFont typeface="+mj-lt"/>
              <a:buAutoNum type="arabicPeriod"/>
            </a:pPr>
            <a:r>
              <a:rPr lang="en-US" dirty="0" smtClean="0"/>
              <a:t>In main()</a:t>
            </a:r>
          </a:p>
          <a:p>
            <a:pPr lvl="1"/>
            <a:r>
              <a:rPr lang="en-US" dirty="0" err="1" smtClean="0"/>
              <a:t>pthread_t</a:t>
            </a:r>
            <a:r>
              <a:rPr lang="en-US" dirty="0" smtClean="0"/>
              <a:t> </a:t>
            </a:r>
            <a:r>
              <a:rPr lang="en-US" dirty="0" err="1" smtClean="0"/>
              <a:t>t_StatusLED</a:t>
            </a:r>
            <a:r>
              <a:rPr lang="en-US" dirty="0" smtClean="0"/>
              <a:t>;</a:t>
            </a:r>
          </a:p>
          <a:p>
            <a:pPr lvl="1"/>
            <a:r>
              <a:rPr lang="en-US" dirty="0" err="1" smtClean="0"/>
              <a:t>pthread_t</a:t>
            </a:r>
            <a:r>
              <a:rPr lang="en-US" dirty="0" smtClean="0"/>
              <a:t> </a:t>
            </a:r>
            <a:r>
              <a:rPr lang="en-US" dirty="0" err="1" smtClean="0"/>
              <a:t>t_FPGA_Acq</a:t>
            </a:r>
            <a:r>
              <a:rPr lang="en-US" dirty="0" smtClean="0"/>
              <a:t>;</a:t>
            </a:r>
          </a:p>
          <a:p>
            <a:pPr lvl="1"/>
            <a:r>
              <a:rPr lang="en-US" dirty="0" err="1" smtClean="0"/>
              <a:t>pthread_create</a:t>
            </a:r>
            <a:r>
              <a:rPr lang="en-US" dirty="0" smtClean="0"/>
              <a:t>(&amp;</a:t>
            </a:r>
            <a:r>
              <a:rPr lang="en-US" dirty="0" err="1" smtClean="0"/>
              <a:t>t_StatusLED</a:t>
            </a:r>
            <a:r>
              <a:rPr lang="en-US" dirty="0" smtClean="0"/>
              <a:t>, NULL, </a:t>
            </a:r>
            <a:r>
              <a:rPr lang="en-US" dirty="0" err="1" smtClean="0"/>
              <a:t>blinkStatus</a:t>
            </a:r>
            <a:r>
              <a:rPr lang="en-US" dirty="0" smtClean="0"/>
              <a:t>, (void *)100);</a:t>
            </a:r>
          </a:p>
          <a:p>
            <a:pPr lvl="1"/>
            <a:r>
              <a:rPr lang="en-US" dirty="0" err="1" smtClean="0"/>
              <a:t>pthread_create</a:t>
            </a:r>
            <a:r>
              <a:rPr lang="en-US" dirty="0" smtClean="0"/>
              <a:t>(&amp;</a:t>
            </a:r>
            <a:r>
              <a:rPr lang="en-US" dirty="0" err="1" smtClean="0"/>
              <a:t>t_FPGA_Acq</a:t>
            </a:r>
            <a:r>
              <a:rPr lang="en-US" dirty="0" smtClean="0"/>
              <a:t>, NULL, </a:t>
            </a:r>
            <a:r>
              <a:rPr lang="en-US" dirty="0" err="1" smtClean="0"/>
              <a:t>FPGA_Acq</a:t>
            </a:r>
            <a:r>
              <a:rPr lang="en-US" dirty="0" smtClean="0"/>
              <a:t>, (void *)100);</a:t>
            </a:r>
          </a:p>
          <a:p>
            <a:pPr lvl="1"/>
            <a:endParaRPr lang="en-US" dirty="0" smtClean="0"/>
          </a:p>
          <a:p>
            <a:pPr lvl="1"/>
            <a:r>
              <a:rPr lang="en-US" dirty="0" smtClean="0"/>
              <a:t>while(1)</a:t>
            </a:r>
          </a:p>
          <a:p>
            <a:pPr lvl="1"/>
            <a:r>
              <a:rPr lang="en-US" dirty="0" smtClean="0"/>
              <a:t>{</a:t>
            </a:r>
          </a:p>
          <a:p>
            <a:pPr lvl="1"/>
            <a:r>
              <a:rPr lang="en-US" dirty="0" smtClean="0"/>
              <a:t>	sleep(1);</a:t>
            </a:r>
          </a:p>
          <a:p>
            <a:pPr lvl="1"/>
            <a:r>
              <a:rPr lang="en-US" dirty="0" smtClean="0"/>
              <a: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Compile</a:t>
            </a:r>
            <a:endParaRPr lang="en-US" dirty="0"/>
          </a:p>
        </p:txBody>
      </p:sp>
      <p:sp>
        <p:nvSpPr>
          <p:cNvPr id="4" name="TextBox 3"/>
          <p:cNvSpPr txBox="1"/>
          <p:nvPr/>
        </p:nvSpPr>
        <p:spPr>
          <a:xfrm>
            <a:off x="473935" y="1106921"/>
            <a:ext cx="8283489" cy="2308324"/>
          </a:xfrm>
          <a:prstGeom prst="rect">
            <a:avLst/>
          </a:prstGeom>
          <a:noFill/>
        </p:spPr>
        <p:txBody>
          <a:bodyPr wrap="square" rtlCol="0">
            <a:spAutoFit/>
          </a:bodyPr>
          <a:lstStyle/>
          <a:p>
            <a:pPr marL="342900" indent="-342900">
              <a:buFont typeface="Arial" pitchFamily="34" charset="0"/>
              <a:buChar char="•"/>
            </a:pPr>
            <a:r>
              <a:rPr lang="en-US" dirty="0" smtClean="0"/>
              <a:t>Advanced users may not want to use a cross-compiler</a:t>
            </a:r>
          </a:p>
          <a:p>
            <a:pPr marL="342900" indent="-342900">
              <a:buFont typeface="Arial" pitchFamily="34" charset="0"/>
              <a:buChar char="•"/>
            </a:pPr>
            <a:r>
              <a:rPr lang="en-US" dirty="0" smtClean="0"/>
              <a:t>They will native compile by:</a:t>
            </a:r>
          </a:p>
          <a:p>
            <a:pPr marL="800100" lvl="1" indent="-342900">
              <a:buFont typeface="+mj-lt"/>
              <a:buAutoNum type="arabicPeriod"/>
            </a:pPr>
            <a:r>
              <a:rPr lang="en-US" dirty="0" smtClean="0"/>
              <a:t>Install compilation tools to the </a:t>
            </a:r>
            <a:r>
              <a:rPr lang="en-US" dirty="0" err="1" smtClean="0"/>
              <a:t>cRIO</a:t>
            </a:r>
            <a:endParaRPr lang="en-US" dirty="0" smtClean="0"/>
          </a:p>
          <a:p>
            <a:pPr marL="800100" lvl="1" indent="-342900">
              <a:buFont typeface="+mj-lt"/>
              <a:buAutoNum type="arabicPeriod"/>
            </a:pPr>
            <a:r>
              <a:rPr lang="en-US" dirty="0" smtClean="0"/>
              <a:t>Coding</a:t>
            </a:r>
          </a:p>
          <a:p>
            <a:pPr marL="800100" lvl="1" indent="-342900">
              <a:buFont typeface="+mj-lt"/>
              <a:buAutoNum type="arabicPeriod"/>
            </a:pPr>
            <a:r>
              <a:rPr lang="en-US" dirty="0" smtClean="0"/>
              <a:t>Transporting the code to the </a:t>
            </a:r>
            <a:r>
              <a:rPr lang="en-US" dirty="0" err="1" smtClean="0"/>
              <a:t>cROP</a:t>
            </a:r>
            <a:r>
              <a:rPr lang="en-US" dirty="0" smtClean="0"/>
              <a:t> (SFTP)</a:t>
            </a:r>
          </a:p>
          <a:p>
            <a:pPr marL="800100" lvl="1" indent="-342900">
              <a:buFont typeface="+mj-lt"/>
              <a:buAutoNum type="arabicPeriod"/>
            </a:pPr>
            <a:r>
              <a:rPr lang="en-US" dirty="0" smtClean="0"/>
              <a:t>Compiling the code on the </a:t>
            </a:r>
            <a:r>
              <a:rPr lang="en-US" dirty="0" err="1" smtClean="0"/>
              <a:t>cRIO</a:t>
            </a:r>
            <a:r>
              <a:rPr lang="en-US" dirty="0" smtClean="0"/>
              <a:t> using SSH interface</a:t>
            </a:r>
          </a:p>
          <a:p>
            <a:pPr marL="342900" indent="-342900">
              <a:buFont typeface="Arial" pitchFamily="34" charset="0"/>
              <a:buChar char="•"/>
            </a:pPr>
            <a:r>
              <a:rPr lang="en-US" dirty="0" smtClean="0"/>
              <a:t>Not recommended for beginners</a:t>
            </a:r>
          </a:p>
          <a:p>
            <a:pPr marL="342900" indent="-342900"/>
            <a:endParaRPr lang="en-US" dirty="0"/>
          </a:p>
        </p:txBody>
      </p:sp>
      <p:pic>
        <p:nvPicPr>
          <p:cNvPr id="1026" name="Picture 2" descr="C:\Users\bkinding\AppData\Local\Microsoft\Windows\Temporary Internet Files\Content.IE5\PQDYA1UZ\MC900434750[1].png"/>
          <p:cNvPicPr>
            <a:picLocks noChangeAspect="1" noChangeArrowheads="1"/>
          </p:cNvPicPr>
          <p:nvPr/>
        </p:nvPicPr>
        <p:blipFill>
          <a:blip r:embed="rId2"/>
          <a:srcRect/>
          <a:stretch>
            <a:fillRect/>
          </a:stretch>
        </p:blipFill>
        <p:spPr bwMode="auto">
          <a:xfrm>
            <a:off x="204197" y="4448936"/>
            <a:ext cx="1097920" cy="1097920"/>
          </a:xfrm>
          <a:prstGeom prst="rect">
            <a:avLst/>
          </a:prstGeom>
          <a:noFill/>
        </p:spPr>
      </p:pic>
      <p:sp>
        <p:nvSpPr>
          <p:cNvPr id="6" name="TextBox 5"/>
          <p:cNvSpPr txBox="1"/>
          <p:nvPr/>
        </p:nvSpPr>
        <p:spPr>
          <a:xfrm>
            <a:off x="1302117" y="4542048"/>
            <a:ext cx="7736085" cy="830997"/>
          </a:xfrm>
          <a:prstGeom prst="rect">
            <a:avLst/>
          </a:prstGeom>
          <a:noFill/>
        </p:spPr>
        <p:txBody>
          <a:bodyPr wrap="square" rtlCol="0">
            <a:spAutoFit/>
          </a:bodyPr>
          <a:lstStyle/>
          <a:p>
            <a:r>
              <a:rPr lang="en-US" sz="2400" dirty="0" smtClean="0"/>
              <a:t>If a customer wants to do this, use the forums. </a:t>
            </a:r>
            <a:r>
              <a:rPr lang="en-US" sz="2400" b="1" dirty="0" smtClean="0"/>
              <a:t>https://decibel.ni.com/content/groups/ni-linux-real-time </a:t>
            </a:r>
            <a:endParaRPr lang="en-US" sz="2400"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Leftovers</a:t>
            </a:r>
            <a:endParaRPr lang="en-US" dirty="0"/>
          </a:p>
        </p:txBody>
      </p:sp>
      <p:sp>
        <p:nvSpPr>
          <p:cNvPr id="5" name="TextBox 4"/>
          <p:cNvSpPr txBox="1"/>
          <p:nvPr/>
        </p:nvSpPr>
        <p:spPr>
          <a:xfrm>
            <a:off x="473935" y="1106921"/>
            <a:ext cx="8283489" cy="1200329"/>
          </a:xfrm>
          <a:prstGeom prst="rect">
            <a:avLst/>
          </a:prstGeom>
          <a:noFill/>
        </p:spPr>
        <p:txBody>
          <a:bodyPr wrap="square" rtlCol="0">
            <a:spAutoFit/>
          </a:bodyPr>
          <a:lstStyle/>
          <a:p>
            <a:pPr marL="342900" indent="-342900">
              <a:buFont typeface="Arial" pitchFamily="34" charset="0"/>
              <a:buChar char="•"/>
            </a:pPr>
            <a:r>
              <a:rPr lang="en-US" dirty="0" smtClean="0"/>
              <a:t>Microsecond clock is accessed through </a:t>
            </a:r>
            <a:r>
              <a:rPr lang="en-US" b="1" dirty="0" err="1" smtClean="0"/>
              <a:t>clock_nanosleep</a:t>
            </a:r>
            <a:r>
              <a:rPr lang="en-US" b="1" dirty="0" smtClean="0"/>
              <a:t>();</a:t>
            </a:r>
          </a:p>
          <a:p>
            <a:pPr marL="342900" indent="-342900">
              <a:buFont typeface="Arial" pitchFamily="34" charset="0"/>
              <a:buChar char="•"/>
            </a:pPr>
            <a:r>
              <a:rPr lang="en-US" dirty="0" smtClean="0"/>
              <a:t>Setting thread priority is done through </a:t>
            </a:r>
            <a:r>
              <a:rPr lang="en-US" b="1" dirty="0" err="1" smtClean="0"/>
              <a:t>sched_setparam</a:t>
            </a:r>
            <a:r>
              <a:rPr lang="en-US" b="1" dirty="0" smtClean="0"/>
              <a:t>();</a:t>
            </a:r>
          </a:p>
          <a:p>
            <a:pPr marL="342900" indent="-342900">
              <a:buFont typeface="Arial" pitchFamily="34" charset="0"/>
              <a:buChar char="•"/>
            </a:pPr>
            <a:endParaRPr lang="en-US" b="1" dirty="0" smtClean="0"/>
          </a:p>
          <a:p>
            <a:pPr marL="342900" indent="-342900"/>
            <a:endParaRPr lang="en-US" dirty="0"/>
          </a:p>
        </p:txBody>
      </p:sp>
      <p:pic>
        <p:nvPicPr>
          <p:cNvPr id="2051" name="Picture 3" descr="C:\Users\bkinding\AppData\Local\Microsoft\Windows\Temporary Internet Files\Content.IE5\IZHYI4DD\MC900320706[1].wmf"/>
          <p:cNvPicPr>
            <a:picLocks noChangeAspect="1" noChangeArrowheads="1"/>
          </p:cNvPicPr>
          <p:nvPr/>
        </p:nvPicPr>
        <p:blipFill>
          <a:blip r:embed="rId2"/>
          <a:srcRect/>
          <a:stretch>
            <a:fillRect/>
          </a:stretch>
        </p:blipFill>
        <p:spPr bwMode="auto">
          <a:xfrm>
            <a:off x="3409950" y="3659188"/>
            <a:ext cx="1733550" cy="18415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buNone/>
            </a:pPr>
            <a:endParaRPr lang="en-US" dirty="0"/>
          </a:p>
        </p:txBody>
      </p:sp>
      <p:pic>
        <p:nvPicPr>
          <p:cNvPr id="45058" name="Picture 2" descr="C:\Users\bkinding\AppData\Local\Microsoft\Windows\Temporary Internet Files\Content.IE5\PQDYA1UZ\MC900434859[1].png"/>
          <p:cNvPicPr>
            <a:picLocks noChangeAspect="1" noChangeArrowheads="1"/>
          </p:cNvPicPr>
          <p:nvPr/>
        </p:nvPicPr>
        <p:blipFill>
          <a:blip r:embed="rId2"/>
          <a:srcRect/>
          <a:stretch>
            <a:fillRect/>
          </a:stretch>
        </p:blipFill>
        <p:spPr bwMode="auto">
          <a:xfrm>
            <a:off x="3722150" y="2406650"/>
            <a:ext cx="1714500" cy="17145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yphoon\marketingii\JPaul\_RIO\Outbound\LabVIEW RIO SW 2013 Launch\Case Study Images\4238178_electrical_p.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800" y="-925368"/>
            <a:ext cx="9591675" cy="642154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Content Placeholder 2"/>
          <p:cNvSpPr txBox="1">
            <a:spLocks/>
          </p:cNvSpPr>
          <p:nvPr/>
        </p:nvSpPr>
        <p:spPr>
          <a:xfrm>
            <a:off x="5518547" y="6007854"/>
            <a:ext cx="3482578" cy="357188"/>
          </a:xfrm>
          <a:prstGeom prst="rect">
            <a:avLst/>
          </a:prstGeom>
        </p:spPr>
        <p:txBody>
          <a:bodyPr lIns="64288" tIns="32144" rIns="64288" bIns="32144"/>
          <a:lstStyle/>
          <a:p>
            <a:pPr defTabSz="914400" fontAlgn="base">
              <a:spcBef>
                <a:spcPct val="0"/>
              </a:spcBef>
              <a:spcAft>
                <a:spcPct val="0"/>
              </a:spcAft>
            </a:pPr>
            <a:r>
              <a:rPr lang="en-US" kern="0" dirty="0" err="1" smtClean="0">
                <a:solidFill>
                  <a:srgbClr val="999999"/>
                </a:solidFill>
                <a:sym typeface="Helvetica Neue" charset="0"/>
              </a:rPr>
              <a:t>LocalGrid</a:t>
            </a:r>
            <a:endParaRPr lang="en-US" kern="0" dirty="0">
              <a:solidFill>
                <a:srgbClr val="999999"/>
              </a:solidFill>
              <a:sym typeface="Helvetica Neue" charset="0"/>
            </a:endParaRPr>
          </a:p>
        </p:txBody>
      </p:sp>
      <p:sp>
        <p:nvSpPr>
          <p:cNvPr id="9" name="Title 1"/>
          <p:cNvSpPr txBox="1">
            <a:spLocks/>
          </p:cNvSpPr>
          <p:nvPr/>
        </p:nvSpPr>
        <p:spPr>
          <a:xfrm>
            <a:off x="991195" y="5525652"/>
            <a:ext cx="4071938" cy="1196578"/>
          </a:xfrm>
          <a:prstGeom prst="rect">
            <a:avLst/>
          </a:prstGeom>
        </p:spPr>
        <p:txBody>
          <a:bodyPr lIns="64288" tIns="32144" rIns="64288" bIns="32144" anchor="ctr"/>
          <a:lstStyle/>
          <a:p>
            <a:pPr algn="r" defTabSz="914400" fontAlgn="base">
              <a:spcBef>
                <a:spcPct val="0"/>
              </a:spcBef>
              <a:spcAft>
                <a:spcPct val="0"/>
              </a:spcAft>
            </a:pPr>
            <a:r>
              <a:rPr lang="en-US" sz="3000" dirty="0" smtClean="0">
                <a:solidFill>
                  <a:srgbClr val="000000"/>
                </a:solidFill>
                <a:latin typeface="Helvetica Neue Light" charset="0"/>
                <a:sym typeface="Helvetica Neue Light" charset="0"/>
              </a:rPr>
              <a:t>Power Monitoring</a:t>
            </a:r>
            <a:endParaRPr lang="en-US" sz="3000" kern="0" dirty="0">
              <a:solidFill>
                <a:srgbClr val="000000"/>
              </a:solidFill>
              <a:latin typeface="Helvetica Neue Light"/>
              <a:ea typeface="+mj-ea"/>
              <a:cs typeface="+mj-cs"/>
              <a:sym typeface="Helvetica Neue Light" charset="0"/>
            </a:endParaRPr>
          </a:p>
        </p:txBody>
      </p:sp>
      <p:sp>
        <p:nvSpPr>
          <p:cNvPr id="5" name="Rectangle 4"/>
          <p:cNvSpPr/>
          <p:nvPr/>
        </p:nvSpPr>
        <p:spPr>
          <a:xfrm>
            <a:off x="-17721" y="381000"/>
            <a:ext cx="9144000" cy="1811548"/>
          </a:xfrm>
          <a:prstGeom prst="rect">
            <a:avLst/>
          </a:prstGeom>
          <a:gradFill>
            <a:gsLst>
              <a:gs pos="0">
                <a:schemeClr val="bg1">
                  <a:lumMod val="75000"/>
                  <a:alpha val="86000"/>
                </a:schemeClr>
              </a:gs>
              <a:gs pos="100000">
                <a:schemeClr val="bg1">
                  <a:lumMod val="50000"/>
                  <a:alpha val="94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“Within 24 hours of receiving a cRIO-9068 controller, we ran our existing </a:t>
            </a:r>
            <a:r>
              <a:rPr lang="en-US" sz="1600" b="1" dirty="0" err="1"/>
              <a:t>LabVIEW</a:t>
            </a:r>
            <a:r>
              <a:rPr lang="en-US" sz="1600" b="1" dirty="0"/>
              <a:t> application software without any </a:t>
            </a:r>
            <a:r>
              <a:rPr lang="en-US" sz="1600" b="1" dirty="0" smtClean="0"/>
              <a:t>problems.” </a:t>
            </a:r>
          </a:p>
          <a:p>
            <a:pPr algn="ctr"/>
            <a:endParaRPr lang="en-US" sz="1600" b="1" dirty="0" smtClean="0">
              <a:latin typeface="Univers Com 45 Light" panose="020B0403020202020204" pitchFamily="34" charset="0"/>
            </a:endParaRPr>
          </a:p>
          <a:p>
            <a:pPr algn="ctr"/>
            <a:r>
              <a:rPr lang="en-US" sz="1600" b="1" dirty="0" smtClean="0">
                <a:latin typeface="Univers Com 45 Light" panose="020B0403020202020204" pitchFamily="34" charset="0"/>
              </a:rPr>
              <a:t>– </a:t>
            </a:r>
            <a:r>
              <a:rPr lang="en-US" sz="1600" b="1" dirty="0" smtClean="0"/>
              <a:t>Bob </a:t>
            </a:r>
            <a:r>
              <a:rPr lang="en-US" sz="1600" b="1" dirty="0"/>
              <a:t>Leigh, </a:t>
            </a:r>
            <a:r>
              <a:rPr lang="en-US" sz="1600" b="1" dirty="0" smtClean="0"/>
              <a:t>CEO </a:t>
            </a:r>
            <a:r>
              <a:rPr lang="en-US" sz="1600" b="1" dirty="0"/>
              <a:t>of </a:t>
            </a:r>
            <a:r>
              <a:rPr lang="en-US" sz="1600" b="1" dirty="0" err="1"/>
              <a:t>LocalGrid</a:t>
            </a:r>
            <a:r>
              <a:rPr lang="en-US" sz="1600" b="1" dirty="0"/>
              <a:t>™ </a:t>
            </a:r>
            <a:endParaRPr lang="en-US" sz="1600" b="1" dirty="0">
              <a:latin typeface="Univers Com 45 Light" panose="020B0403020202020204" pitchFamily="34" charset="0"/>
            </a:endParaRPr>
          </a:p>
        </p:txBody>
      </p:sp>
    </p:spTree>
    <p:extLst>
      <p:ext uri="{BB962C8B-B14F-4D97-AF65-F5344CB8AC3E}">
        <p14:creationId xmlns="" xmlns:p14="http://schemas.microsoft.com/office/powerpoint/2010/main" val="295020839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 Linux Real-Time</a:t>
            </a:r>
            <a:endParaRPr lang="en-US" dirty="0"/>
          </a:p>
        </p:txBody>
      </p:sp>
      <p:sp>
        <p:nvSpPr>
          <p:cNvPr id="3" name="Content Placeholder 2"/>
          <p:cNvSpPr>
            <a:spLocks noGrp="1"/>
          </p:cNvSpPr>
          <p:nvPr>
            <p:ph idx="1"/>
          </p:nvPr>
        </p:nvSpPr>
        <p:spPr>
          <a:xfrm>
            <a:off x="469696" y="1338943"/>
            <a:ext cx="8174242" cy="4731449"/>
          </a:xfrm>
        </p:spPr>
        <p:txBody>
          <a:bodyPr>
            <a:normAutofit/>
          </a:bodyPr>
          <a:lstStyle/>
          <a:p>
            <a:r>
              <a:rPr lang="en-US" sz="2000" dirty="0"/>
              <a:t>Enjoy the </a:t>
            </a:r>
            <a:r>
              <a:rPr lang="en-US" sz="2000" b="1" dirty="0">
                <a:solidFill>
                  <a:schemeClr val="accent1"/>
                </a:solidFill>
              </a:rPr>
              <a:t>flexibility</a:t>
            </a:r>
            <a:r>
              <a:rPr lang="en-US" sz="2000" dirty="0"/>
              <a:t> of Linux, with the </a:t>
            </a:r>
            <a:r>
              <a:rPr lang="en-US" sz="2000" b="1" dirty="0">
                <a:solidFill>
                  <a:schemeClr val="accent1"/>
                </a:solidFill>
              </a:rPr>
              <a:t>determinism and reliability</a:t>
            </a:r>
            <a:r>
              <a:rPr lang="en-US" sz="2000" dirty="0"/>
              <a:t> of a real-time operating system.</a:t>
            </a:r>
          </a:p>
          <a:p>
            <a:pPr lvl="1"/>
            <a:r>
              <a:rPr lang="en-US" sz="1600" dirty="0" smtClean="0"/>
              <a:t>Desktop UI, Peripherals, System Administration, Real-Time schedulers</a:t>
            </a:r>
            <a:endParaRPr lang="en-US" sz="1600" dirty="0"/>
          </a:p>
          <a:p>
            <a:endParaRPr lang="en-US" sz="2000" dirty="0" smtClean="0"/>
          </a:p>
          <a:p>
            <a:r>
              <a:rPr lang="en-US" sz="2000" dirty="0" smtClean="0"/>
              <a:t>Leverage the vast </a:t>
            </a:r>
            <a:r>
              <a:rPr lang="en-US" sz="2000" b="1" dirty="0" smtClean="0">
                <a:solidFill>
                  <a:schemeClr val="accent1"/>
                </a:solidFill>
              </a:rPr>
              <a:t>ecosystem</a:t>
            </a:r>
            <a:r>
              <a:rPr lang="en-US" sz="2000" dirty="0" smtClean="0">
                <a:solidFill>
                  <a:schemeClr val="accent1"/>
                </a:solidFill>
              </a:rPr>
              <a:t> </a:t>
            </a:r>
            <a:r>
              <a:rPr lang="en-US" sz="2000" dirty="0" smtClean="0"/>
              <a:t>of tools and IP</a:t>
            </a:r>
          </a:p>
          <a:p>
            <a:pPr lvl="1"/>
            <a:r>
              <a:rPr lang="en-US" sz="1600" dirty="0" smtClean="0"/>
              <a:t>Networking, Configuration Management, Simulation, Monitoring, etc.</a:t>
            </a:r>
          </a:p>
          <a:p>
            <a:endParaRPr lang="en-US" sz="2000" b="1" dirty="0" smtClean="0">
              <a:solidFill>
                <a:schemeClr val="accent1"/>
              </a:solidFill>
            </a:endParaRPr>
          </a:p>
          <a:p>
            <a:r>
              <a:rPr lang="en-US" sz="2000" b="1" dirty="0" smtClean="0">
                <a:solidFill>
                  <a:schemeClr val="accent1"/>
                </a:solidFill>
              </a:rPr>
              <a:t>Reuse</a:t>
            </a:r>
            <a:r>
              <a:rPr lang="en-US" sz="2000" dirty="0" smtClean="0">
                <a:solidFill>
                  <a:schemeClr val="accent1"/>
                </a:solidFill>
              </a:rPr>
              <a:t> </a:t>
            </a:r>
            <a:r>
              <a:rPr lang="en-US" sz="2000" dirty="0" smtClean="0"/>
              <a:t>C/C++ </a:t>
            </a:r>
            <a:r>
              <a:rPr lang="en-US" sz="2000" dirty="0"/>
              <a:t>code in and alongside LabVIEW Real-Time built </a:t>
            </a:r>
            <a:r>
              <a:rPr lang="en-US" sz="2000" dirty="0" smtClean="0"/>
              <a:t>applications</a:t>
            </a:r>
          </a:p>
          <a:p>
            <a:pPr lvl="1"/>
            <a:r>
              <a:rPr lang="en-US" sz="1600" dirty="0" smtClean="0"/>
              <a:t>FPGA Interface C API, System Configuration C API</a:t>
            </a:r>
            <a:endParaRPr lang="en-US" sz="1600" dirty="0"/>
          </a:p>
        </p:txBody>
      </p:sp>
      <p:grpSp>
        <p:nvGrpSpPr>
          <p:cNvPr id="5" name="Group 4"/>
          <p:cNvGrpSpPr/>
          <p:nvPr/>
        </p:nvGrpSpPr>
        <p:grpSpPr>
          <a:xfrm>
            <a:off x="3799114" y="4753910"/>
            <a:ext cx="1545772" cy="1701769"/>
            <a:chOff x="3799114" y="4753910"/>
            <a:chExt cx="1545772" cy="1701769"/>
          </a:xfrm>
        </p:grpSpPr>
        <p:pic>
          <p:nvPicPr>
            <p:cNvPr id="1026" name="Picture 2" descr="C:\Users\jpaul\Desktop\LabVIEW RIO 2013 Launch\Content\Images\Linux 2.0 Penguin.gif"/>
            <p:cNvPicPr>
              <a:picLocks noChangeAspect="1" noChangeArrowheads="1"/>
            </p:cNvPicPr>
            <p:nvPr/>
          </p:nvPicPr>
          <p:blipFill>
            <a:blip r:embed="rId3" cstate="print"/>
            <a:srcRect/>
            <a:stretch>
              <a:fillRect/>
            </a:stretch>
          </p:blipFill>
          <p:spPr bwMode="auto">
            <a:xfrm>
              <a:off x="3799114" y="4753910"/>
              <a:ext cx="1545772" cy="1701769"/>
            </a:xfrm>
            <a:prstGeom prst="rect">
              <a:avLst/>
            </a:prstGeom>
            <a:noFill/>
          </p:spPr>
        </p:pic>
        <p:pic>
          <p:nvPicPr>
            <p:cNvPr id="4" name="Picture 2" descr="C:\Users\schalla\Pictures\LinuxRT\RTLogo.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284844" y="5557789"/>
              <a:ext cx="376555" cy="45446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1556096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NI Linux Real-Time</a:t>
            </a:r>
            <a:endParaRPr lang="en-US" dirty="0"/>
          </a:p>
        </p:txBody>
      </p:sp>
      <p:sp>
        <p:nvSpPr>
          <p:cNvPr id="3" name="Content Placeholder 2"/>
          <p:cNvSpPr>
            <a:spLocks noGrp="1"/>
          </p:cNvSpPr>
          <p:nvPr>
            <p:ph idx="1"/>
          </p:nvPr>
        </p:nvSpPr>
        <p:spPr/>
        <p:txBody>
          <a:bodyPr>
            <a:normAutofit/>
          </a:bodyPr>
          <a:lstStyle/>
          <a:p>
            <a:r>
              <a:rPr lang="en-US" dirty="0" smtClean="0"/>
              <a:t>Owned </a:t>
            </a:r>
            <a:r>
              <a:rPr lang="en-US" dirty="0"/>
              <a:t>and </a:t>
            </a:r>
            <a:r>
              <a:rPr lang="en-US" dirty="0" smtClean="0"/>
              <a:t>maintained by NI</a:t>
            </a:r>
          </a:p>
          <a:p>
            <a:pPr lvl="1"/>
            <a:r>
              <a:rPr lang="en-US" dirty="0" smtClean="0"/>
              <a:t>Custom built and optimized for NI embedded hardware</a:t>
            </a:r>
          </a:p>
          <a:p>
            <a:pPr lvl="2"/>
            <a:r>
              <a:rPr lang="en-US" dirty="0" smtClean="0"/>
              <a:t>Supports </a:t>
            </a:r>
            <a:r>
              <a:rPr lang="en-US" dirty="0"/>
              <a:t>ARM and </a:t>
            </a:r>
            <a:r>
              <a:rPr lang="en-US" dirty="0" smtClean="0"/>
              <a:t>x</a:t>
            </a:r>
            <a:r>
              <a:rPr lang="en-US" dirty="0" smtClean="0"/>
              <a:t>64</a:t>
            </a:r>
            <a:r>
              <a:rPr lang="en-US" dirty="0" smtClean="0"/>
              <a:t>, with cross-compilers provided</a:t>
            </a:r>
            <a:endParaRPr lang="en-US" dirty="0"/>
          </a:p>
          <a:p>
            <a:pPr lvl="1"/>
            <a:r>
              <a:rPr lang="en-US" dirty="0" smtClean="0"/>
              <a:t>NI </a:t>
            </a:r>
            <a:r>
              <a:rPr lang="en-US" dirty="0" smtClean="0"/>
              <a:t>Package Repository: download.ni.com/</a:t>
            </a:r>
            <a:r>
              <a:rPr lang="en-US" dirty="0" err="1" smtClean="0"/>
              <a:t>ni-linux-rt</a:t>
            </a:r>
            <a:r>
              <a:rPr lang="en-US" dirty="0" smtClean="0"/>
              <a:t>/</a:t>
            </a:r>
          </a:p>
          <a:p>
            <a:pPr lvl="2"/>
            <a:r>
              <a:rPr lang="en-US" dirty="0" smtClean="0"/>
              <a:t>Over 3,000 packages</a:t>
            </a:r>
            <a:endParaRPr lang="en-US" dirty="0"/>
          </a:p>
          <a:p>
            <a:pPr lvl="1"/>
            <a:r>
              <a:rPr lang="en-US" dirty="0" smtClean="0"/>
              <a:t>OS </a:t>
            </a:r>
            <a:r>
              <a:rPr lang="en-US" dirty="0" smtClean="0"/>
              <a:t>source: github.com/</a:t>
            </a:r>
            <a:r>
              <a:rPr lang="en-US" dirty="0" err="1" smtClean="0"/>
              <a:t>ni</a:t>
            </a:r>
            <a:endParaRPr lang="en-US" dirty="0" smtClean="0"/>
          </a:p>
          <a:p>
            <a:r>
              <a:rPr lang="en-US" dirty="0" smtClean="0"/>
              <a:t>PREEMPT_RT</a:t>
            </a:r>
          </a:p>
          <a:p>
            <a:pPr lvl="1"/>
            <a:r>
              <a:rPr lang="en-US" dirty="0" smtClean="0"/>
              <a:t>Enables real-time reliability through pre-emption, priority inheritance, and scheduling</a:t>
            </a:r>
            <a:endParaRPr lang="en-US" dirty="0"/>
          </a:p>
          <a:p>
            <a:pPr lvl="1"/>
            <a:r>
              <a:rPr lang="en-US" dirty="0" smtClean="0"/>
              <a:t>Standard approach to real-time performance on Linux</a:t>
            </a:r>
          </a:p>
        </p:txBody>
      </p:sp>
      <p:pic>
        <p:nvPicPr>
          <p:cNvPr id="2050" name="Picture 2" descr="C:\Users\schalla\Pictures\LinuxRT\LinuxRTWordCloud2.png"/>
          <p:cNvPicPr>
            <a:picLocks noChangeAspect="1" noChangeArrowheads="1"/>
          </p:cNvPicPr>
          <p:nvPr/>
        </p:nvPicPr>
        <p:blipFill>
          <a:blip r:embed="rId3">
            <a:alphaModFix amt="12000"/>
            <a:extLst>
              <a:ext uri="{28A0092B-C50C-407E-A947-70E740481C1C}">
                <a14:useLocalDpi xmlns="" xmlns:a14="http://schemas.microsoft.com/office/drawing/2010/main" val="0"/>
              </a:ext>
            </a:extLst>
          </a:blip>
          <a:srcRect/>
          <a:stretch>
            <a:fillRect/>
          </a:stretch>
        </p:blipFill>
        <p:spPr bwMode="auto">
          <a:xfrm rot="16200000">
            <a:off x="2571460" y="-986616"/>
            <a:ext cx="4001081" cy="914400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7112389" y="1106921"/>
            <a:ext cx="1890096" cy="477924"/>
          </a:xfrm>
          <a:prstGeom prst="rect">
            <a:avLst/>
          </a:prstGeom>
        </p:spPr>
      </p:pic>
      <p:grpSp>
        <p:nvGrpSpPr>
          <p:cNvPr id="6" name="Group 5"/>
          <p:cNvGrpSpPr/>
          <p:nvPr/>
        </p:nvGrpSpPr>
        <p:grpSpPr>
          <a:xfrm>
            <a:off x="3799114" y="4753910"/>
            <a:ext cx="1545772" cy="1701769"/>
            <a:chOff x="3799114" y="4753910"/>
            <a:chExt cx="1545772" cy="1701769"/>
          </a:xfrm>
        </p:grpSpPr>
        <p:pic>
          <p:nvPicPr>
            <p:cNvPr id="7" name="Picture 2" descr="C:\Users\jpaul\Desktop\LabVIEW RIO 2013 Launch\Content\Images\Linux 2.0 Penguin.gif"/>
            <p:cNvPicPr>
              <a:picLocks noChangeAspect="1" noChangeArrowheads="1"/>
            </p:cNvPicPr>
            <p:nvPr/>
          </p:nvPicPr>
          <p:blipFill>
            <a:blip r:embed="rId5" cstate="print"/>
            <a:srcRect/>
            <a:stretch>
              <a:fillRect/>
            </a:stretch>
          </p:blipFill>
          <p:spPr bwMode="auto">
            <a:xfrm>
              <a:off x="3799114" y="4753910"/>
              <a:ext cx="1545772" cy="1701769"/>
            </a:xfrm>
            <a:prstGeom prst="rect">
              <a:avLst/>
            </a:prstGeom>
            <a:noFill/>
          </p:spPr>
        </p:pic>
        <p:pic>
          <p:nvPicPr>
            <p:cNvPr id="8" name="Picture 2" descr="C:\Users\schalla\Pictures\LinuxRT\RTLogo.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284844" y="5557789"/>
              <a:ext cx="376555" cy="45446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19372091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NI Joins Linux Foundation as Silver Member</a:t>
            </a:r>
            <a:endParaRPr lang="en-US" dirty="0"/>
          </a:p>
        </p:txBody>
      </p:sp>
      <p:sp>
        <p:nvSpPr>
          <p:cNvPr id="9" name="Content Placeholder 8"/>
          <p:cNvSpPr>
            <a:spLocks noGrp="1"/>
          </p:cNvSpPr>
          <p:nvPr>
            <p:ph sz="half" idx="1"/>
          </p:nvPr>
        </p:nvSpPr>
        <p:spPr>
          <a:xfrm>
            <a:off x="478333" y="1124712"/>
            <a:ext cx="8056067" cy="4949008"/>
          </a:xfrm>
        </p:spPr>
        <p:txBody>
          <a:bodyPr/>
          <a:lstStyle/>
          <a:p>
            <a:pPr marL="173038" lvl="1" indent="-173038">
              <a:spcBef>
                <a:spcPts val="573"/>
              </a:spcBef>
              <a:buFont typeface="Arial" pitchFamily="34" charset="0"/>
              <a:buChar char="•"/>
            </a:pPr>
            <a:r>
              <a:rPr lang="en-US" dirty="0" smtClean="0"/>
              <a:t>The Linux Foundation is a non-profit consortium dedicated to fostering the growth of Linux and is supported by leading Linux and open source companies and developers from around the world. </a:t>
            </a:r>
          </a:p>
          <a:p>
            <a:r>
              <a:rPr lang="en-US" dirty="0" smtClean="0"/>
              <a:t>NI is a key collaborative partner in the PREEMPT_RT Real-Time patch set</a:t>
            </a:r>
          </a:p>
          <a:p>
            <a:r>
              <a:rPr lang="en-US" dirty="0" smtClean="0"/>
              <a:t>NI Linux Real-Time OS kernel source posted at </a:t>
            </a:r>
            <a:r>
              <a:rPr lang="en-US" dirty="0" smtClean="0">
                <a:hlinkClick r:id="rId3"/>
              </a:rPr>
              <a:t>https://github.com/ni</a:t>
            </a:r>
            <a:endParaRPr lang="en-US" dirty="0" smtClean="0"/>
          </a:p>
          <a:p>
            <a:endParaRPr lang="en-US" dirty="0"/>
          </a:p>
        </p:txBody>
      </p:sp>
      <p:pic>
        <p:nvPicPr>
          <p:cNvPr id="11" name="Content Placeholder 10" descr="lf_mem_logo_silver.png"/>
          <p:cNvPicPr>
            <a:picLocks noGrp="1" noChangeAspect="1"/>
          </p:cNvPicPr>
          <p:nvPr>
            <p:ph sz="half" idx="2"/>
          </p:nvPr>
        </p:nvPicPr>
        <p:blipFill>
          <a:blip r:embed="rId4" cstate="print"/>
          <a:stretch>
            <a:fillRect/>
          </a:stretch>
        </p:blipFill>
        <p:spPr>
          <a:xfrm>
            <a:off x="2514600" y="3962400"/>
            <a:ext cx="4038600" cy="164774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NI </a:t>
            </a:r>
            <a:r>
              <a:rPr lang="en-US" dirty="0" smtClean="0"/>
              <a:t>Linux </a:t>
            </a:r>
            <a:r>
              <a:rPr lang="en-US" dirty="0" smtClean="0"/>
              <a:t>Real-Time Enables New Functionality</a:t>
            </a:r>
            <a:endParaRPr lang="en-US" dirty="0"/>
          </a:p>
        </p:txBody>
      </p:sp>
      <p:sp>
        <p:nvSpPr>
          <p:cNvPr id="3" name="Content Placeholder 2"/>
          <p:cNvSpPr>
            <a:spLocks noGrp="1"/>
          </p:cNvSpPr>
          <p:nvPr>
            <p:ph idx="1"/>
          </p:nvPr>
        </p:nvSpPr>
        <p:spPr/>
        <p:txBody>
          <a:bodyPr>
            <a:normAutofit/>
          </a:bodyPr>
          <a:lstStyle/>
          <a:p>
            <a:r>
              <a:rPr lang="en-US" dirty="0" smtClean="0"/>
              <a:t>Convenience of a General Purpose OS</a:t>
            </a:r>
          </a:p>
          <a:p>
            <a:pPr lvl="1"/>
            <a:r>
              <a:rPr lang="en-US" dirty="0" smtClean="0">
                <a:solidFill>
                  <a:srgbClr val="FF0000"/>
                </a:solidFill>
              </a:rPr>
              <a:t>New</a:t>
            </a:r>
            <a:r>
              <a:rPr lang="en-US" dirty="0" smtClean="0"/>
              <a:t>: </a:t>
            </a:r>
            <a:r>
              <a:rPr lang="en-US" dirty="0" smtClean="0"/>
              <a:t>Embedded </a:t>
            </a:r>
            <a:r>
              <a:rPr lang="en-US" dirty="0" smtClean="0"/>
              <a:t>UI, File Manager, Terminal Emulator, Text Editor</a:t>
            </a:r>
          </a:p>
          <a:p>
            <a:pPr lvl="1"/>
            <a:r>
              <a:rPr lang="en-US" dirty="0" smtClean="0"/>
              <a:t>Permissions, Application Isolation, Virtual Memory, no reboot required for Time Zone and IP Configuration changes</a:t>
            </a:r>
          </a:p>
          <a:p>
            <a:endParaRPr lang="en-US" dirty="0" smtClean="0"/>
          </a:p>
          <a:p>
            <a:r>
              <a:rPr lang="en-US" dirty="0" smtClean="0"/>
              <a:t>Access to popular interpreters</a:t>
            </a:r>
            <a:endParaRPr lang="en-US" dirty="0"/>
          </a:p>
          <a:p>
            <a:pPr lvl="1"/>
            <a:r>
              <a:rPr lang="en-US" dirty="0" smtClean="0"/>
              <a:t>Python, Perl, etc.</a:t>
            </a:r>
          </a:p>
          <a:p>
            <a:pPr lvl="1"/>
            <a:endParaRPr lang="en-US" dirty="0"/>
          </a:p>
          <a:p>
            <a:r>
              <a:rPr lang="en-US" dirty="0"/>
              <a:t>Common Linux </a:t>
            </a:r>
            <a:r>
              <a:rPr lang="en-US" dirty="0" smtClean="0"/>
              <a:t>utilities</a:t>
            </a:r>
          </a:p>
          <a:p>
            <a:pPr lvl="1"/>
            <a:r>
              <a:rPr lang="en-US" dirty="0" smtClean="0"/>
              <a:t>top, </a:t>
            </a:r>
            <a:r>
              <a:rPr lang="en-US" dirty="0" err="1" smtClean="0"/>
              <a:t>ps</a:t>
            </a:r>
            <a:r>
              <a:rPr lang="en-US" dirty="0" smtClean="0"/>
              <a:t>, </a:t>
            </a:r>
            <a:r>
              <a:rPr lang="en-US" dirty="0" err="1" smtClean="0"/>
              <a:t>netstat</a:t>
            </a:r>
            <a:r>
              <a:rPr lang="en-US" dirty="0" smtClean="0"/>
              <a:t>, etc.</a:t>
            </a:r>
          </a:p>
          <a:p>
            <a:pPr lvl="1"/>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7178764" y="2768144"/>
            <a:ext cx="1007974" cy="1007974"/>
          </a:xfrm>
          <a:prstGeom prst="rect">
            <a:avLst/>
          </a:prstGeom>
        </p:spPr>
      </p:pic>
      <p:pic>
        <p:nvPicPr>
          <p:cNvPr id="7" name="Picture 6"/>
          <p:cNvPicPr>
            <a:picLocks noChangeAspect="1"/>
          </p:cNvPicPr>
          <p:nvPr/>
        </p:nvPicPr>
        <p:blipFill rotWithShape="1">
          <a:blip r:embed="rId4" cstate="print">
            <a:extLst>
              <a:ext uri="{28A0092B-C50C-407E-A947-70E740481C1C}">
                <a14:useLocalDpi xmlns="" xmlns:a14="http://schemas.microsoft.com/office/drawing/2010/main"/>
              </a:ext>
            </a:extLst>
          </a:blip>
          <a:srcRect l="1511"/>
          <a:stretch/>
        </p:blipFill>
        <p:spPr>
          <a:xfrm>
            <a:off x="4622523" y="3831770"/>
            <a:ext cx="4359103" cy="2143221"/>
          </a:xfrm>
          <a:prstGeom prst="rect">
            <a:avLst/>
          </a:prstGeom>
        </p:spPr>
      </p:pic>
    </p:spTree>
    <p:extLst>
      <p:ext uri="{BB962C8B-B14F-4D97-AF65-F5344CB8AC3E}">
        <p14:creationId xmlns="" xmlns:p14="http://schemas.microsoft.com/office/powerpoint/2010/main" val="29523205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2&quot; unique_id=&quot;10002&quot;&gt;&lt;object type=&quot;3&quot; unique_id=&quot;10003&quot;&gt;&lt;property id=&quot;20148&quot; value=&quot;5&quot;/&gt;&lt;property id=&quot;20300&quot; value=&quot;Slide 1 - &amp;quot;Part 1: Introduction to NI Linux Real-Time&amp;quot;&quot;/&gt;&lt;property id=&quot;20307&quot; value=&quot;256&quot;/&gt;&lt;/object&gt;&lt;object type=&quot;3&quot; unique_id=&quot;10004&quot;&gt;&lt;property id=&quot;20148&quot; value=&quot;5&quot;/&gt;&lt;property id=&quot;20300&quot; value=&quot;Slide 2 - &amp;quot;Agenda&amp;quot;&quot;/&gt;&lt;property id=&quot;20307&quot; value=&quot;293&quot;/&gt;&lt;/object&gt;&lt;object type=&quot;3&quot; unique_id=&quot;10014&quot;&gt;&lt;property id=&quot;20148&quot; value=&quot;5&quot;/&gt;&lt;property id=&quot;20300&quot; value=&quot;Slide 5 - &amp;quot;NI Linux Real-Time&amp;quot;&quot;/&gt;&lt;property id=&quot;20307&quot; value=&quot;363&quot;/&gt;&lt;/object&gt;&lt;object type=&quot;3&quot; unique_id=&quot;10018&quot;&gt;&lt;property id=&quot;20148&quot; value=&quot;5&quot;/&gt;&lt;property id=&quot;20300&quot; value=&quot;Slide 6 - &amp;quot;NI Linux Real-Time&amp;quot;&quot;/&gt;&lt;property id=&quot;20307&quot; value=&quot;291&quot;/&gt;&lt;/object&gt;&lt;object type=&quot;3&quot; unique_id=&quot;10022&quot;&gt;&lt;property id=&quot;20148&quot; value=&quot;5&quot;/&gt;&lt;property id=&quot;20300&quot; value=&quot;Slide 8 - &amp;quot;File System &amp;amp; Connectivity&amp;quot;&quot;/&gt;&lt;property id=&quot;20307&quot; value=&quot;307&quot;/&gt;&lt;/object&gt;&lt;object type=&quot;3&quot; unique_id=&quot;10023&quot;&gt;&lt;property id=&quot;20148&quot; value=&quot;5&quot;/&gt;&lt;property id=&quot;20300&quot; value=&quot;Slide 9 - &amp;quot;File Systems on NI Linux Real-Time&amp;quot;&quot;/&gt;&lt;property id=&quot;20307&quot; value=&quot;294&quot;/&gt;&lt;/object&gt;&lt;object type=&quot;3&quot; unique_id=&quot;10026&quot;&gt;&lt;property id=&quot;20148&quot; value=&quot;5&quot;/&gt;&lt;property id=&quot;20300&quot; value=&quot;Slide 10 - &amp;quot;File Transfer: WebDAV &amp;quot;&quot;/&gt;&lt;property id=&quot;20307&quot; value=&quot;317&quot;/&gt;&lt;/object&gt;&lt;object type=&quot;3&quot; unique_id=&quot;10027&quot;&gt;&lt;property id=&quot;20148&quot; value=&quot;5&quot;/&gt;&lt;property id=&quot;20300&quot; value=&quot;Slide 11 - &amp;quot;File Transfer: Unsecure FTP&amp;quot;&quot;/&gt;&lt;property id=&quot;20307&quot; value=&quot;318&quot;/&gt;&lt;/object&gt;&lt;object type=&quot;3&quot; unique_id=&quot;10028&quot;&gt;&lt;property id=&quot;20148&quot; value=&quot;5&quot;/&gt;&lt;property id=&quot;20300&quot; value=&quot;Slide 12 - &amp;quot;Secure Shell (SSH)&amp;quot;&quot;/&gt;&lt;property id=&quot;20307&quot; value=&quot;297&quot;/&gt;&lt;/object&gt;&lt;object type=&quot;3&quot; unique_id=&quot;10029&quot;&gt;&lt;property id=&quot;20148&quot; value=&quot;5&quot;/&gt;&lt;property id=&quot;20300&quot; value=&quot;Slide 13 - &amp;quot;NI-Auth and NI Linux Real-Time Integration&amp;quot;&quot;/&gt;&lt;property id=&quot;20307&quot; value=&quot;298&quot;/&gt;&lt;/object&gt;&lt;object type=&quot;3&quot; unique_id=&quot;10030&quot;&gt;&lt;property id=&quot;20148&quot; value=&quot;5&quot;/&gt;&lt;property id=&quot;20300&quot; value=&quot;Slide 14 - &amp;quot;Connectivity on NI Linux Real-Time&amp;quot;&quot;/&gt;&lt;property id=&quot;20307&quot; value=&quot;358&quot;/&gt;&lt;/object&gt;&lt;object type=&quot;3&quot; unique_id=&quot;10031&quot;&gt;&lt;property id=&quot;20148&quot; value=&quot;5&quot;/&gt;&lt;property id=&quot;20300&quot; value=&quot;Slide 15 - &amp;quot;Security on NI Linux Real-Time&amp;quot;&quot;/&gt;&lt;property id=&quot;20307&quot; value=&quot;299&quot;/&gt;&lt;/object&gt;&lt;object type=&quot;3&quot; unique_id=&quot;10036&quot;&gt;&lt;property id=&quot;20148&quot; value=&quot;5&quot;/&gt;&lt;property id=&quot;20300&quot; value=&quot;Slide 16 - &amp;quot;System Updates on NI Linux Real-Time&amp;quot;&quot;/&gt;&lt;property id=&quot;20307&quot; value=&quot;321&quot;/&gt;&lt;/object&gt;&lt;object type=&quot;3&quot; unique_id=&quot;10038&quot;&gt;&lt;property id=&quot;20148&quot; value=&quot;5&quot;/&gt;&lt;property id=&quot;20300&quot; value=&quot;Slide 17 - &amp;quot;Manage FPGA Bit Files&amp;quot;&quot;/&gt;&lt;property id=&quot;20307&quot; value=&quot;323&quot;/&gt;&lt;/object&gt;&lt;object type=&quot;3&quot; unique_id=&quot;10039&quot;&gt;&lt;property id=&quot;20148&quot; value=&quot;5&quot;/&gt;&lt;property id=&quot;20300&quot; value=&quot;Slide 19 - &amp;quot;Flexible Development &amp;amp; Ecosystem&amp;quot;&quot;/&gt;&lt;property id=&quot;20307&quot; value=&quot;313&quot;/&gt;&lt;/object&gt;&lt;object type=&quot;3&quot; unique_id=&quot;10040&quot;&gt;&lt;property id=&quot;20148&quot; value=&quot;5&quot;/&gt;&lt;property id=&quot;20300&quot; value=&quot;Slide 20 - &amp;quot;Interacting with Code on NI Linux Real-Time&amp;quot;&quot;/&gt;&lt;property id=&quot;20307&quot; value=&quot;343&quot;/&gt;&lt;/object&gt;&lt;object type=&quot;3&quot; unique_id=&quot;10041&quot;&gt;&lt;property id=&quot;20148&quot; value=&quot;5&quot;/&gt;&lt;property id=&quot;20300&quot; value=&quot;Slide 7 - &amp;quot;Quality of Life on NI Linux Real-Time&amp;quot;&quot;/&gt;&lt;property id=&quot;20307&quot; value=&quot;314&quot;/&gt;&lt;/object&gt;&lt;object type=&quot;3&quot; unique_id=&quot;10042&quot;&gt;&lt;property id=&quot;20148&quot; value=&quot;5&quot;/&gt;&lt;property id=&quot;20300&quot; value=&quot;Slide 21 - &amp;quot;Flexible Software Integration&amp;quot;&quot;/&gt;&lt;property id=&quot;20307&quot; value=&quot;330&quot;/&gt;&lt;/object&gt;&lt;object type=&quot;3&quot; unique_id=&quot;10046&quot;&gt;&lt;property id=&quot;20148&quot; value=&quot;5&quot;/&gt;&lt;property id=&quot;20300&quot; value=&quot;Slide 22 - &amp;quot;Known Limitations of the FPGA Interface C API&amp;quot;&quot;/&gt;&lt;property id=&quot;20307&quot; value=&quot;337&quot;/&gt;&lt;/object&gt;&lt;object type=&quot;3&quot; unique_id=&quot;10048&quot;&gt;&lt;property id=&quot;20148&quot; value=&quot;5&quot;/&gt;&lt;property id=&quot;20300&quot; value=&quot;Slide 23 - &amp;quot;Elements to the C/C++ Development Option&amp;quot;&quot;/&gt;&lt;property id=&quot;20307&quot; value=&quot;339&quot;/&gt;&lt;/object&gt;&lt;object type=&quot;3&quot; unique_id=&quot;10050&quot;&gt;&lt;property id=&quot;20148&quot; value=&quot;5&quot;/&gt;&lt;property id=&quot;20300&quot; value=&quot;Slide 24 - &amp;quot;Access the Ecosystem: Linux Package Manager&amp;quot;&quot;/&gt;&lt;property id=&quot;20307&quot; value=&quot;335&quot;/&gt;&lt;/object&gt;&lt;object type=&quot;3&quot; unique_id=&quot;10051&quot;&gt;&lt;property id=&quot;20148&quot; value=&quot;5&quot;/&gt;&lt;property id=&quot;20300&quot; value=&quot;Slide 25 - &amp;quot;OPKG Demo&amp;quot;&quot;/&gt;&lt;property id=&quot;20307&quot; value=&quot;359&quot;/&gt;&lt;/object&gt;&lt;object type=&quot;3&quot; unique_id=&quot;10052&quot;&gt;&lt;property id=&quot;20148&quot; value=&quot;5&quot;/&gt;&lt;property id=&quot;20300&quot; value=&quot;Slide 26 - &amp;quot;Leveraging the Linux Community&amp;quot;&quot;/&gt;&lt;property id=&quot;20307&quot; value=&quot;334&quot;/&gt;&lt;/object&gt;&lt;object type=&quot;3&quot; unique_id=&quot;10053&quot;&gt;&lt;property id=&quot;20148&quot; value=&quot;5&quot;/&gt;&lt;property id=&quot;20300&quot; value=&quot;Slide 28 - &amp;quot;Support Policy&amp;quot;&quot;/&gt;&lt;property id=&quot;20307&quot; value=&quot;303&quot;/&gt;&lt;/object&gt;&lt;object type=&quot;3&quot; unique_id=&quot;10054&quot;&gt;&lt;property id=&quot;20148&quot; value=&quot;5&quot;/&gt;&lt;property id=&quot;20300&quot; value=&quot;Slide 29 - &amp;quot;Key Resources&amp;quot;&quot;/&gt;&lt;property id=&quot;20307&quot; value=&quot;315&quot;/&gt;&lt;/object&gt;&lt;object type=&quot;3&quot; unique_id=&quot;10055&quot;&gt;&lt;property id=&quot;20148&quot; value=&quot;5&quot;/&gt;&lt;property id=&quot;20300&quot; value=&quot;Slide 30 - &amp;quot;Questions?&amp;quot;&quot;/&gt;&lt;property id=&quot;20307&quot; value=&quot;362&quot;/&gt;&lt;/object&gt;&lt;object type=&quot;3&quot; unique_id=&quot;14093&quot;&gt;&lt;property id=&quot;20148&quot; value=&quot;5&quot;/&gt;&lt;property id=&quot;20300&quot; value=&quot;Slide 4&quot;/&gt;&lt;property id=&quot;20307&quot; value=&quot;364&quot;/&gt;&lt;/object&gt;&lt;object type=&quot;3&quot; unique_id=&quot;14312&quot;&gt;&lt;property id=&quot;20148&quot; value=&quot;5&quot;/&gt;&lt;property id=&quot;20300&quot; value=&quot;Slide 27&quot;/&gt;&lt;property id=&quot;20307&quot; value=&quot;365&quot;/&gt;&lt;/object&gt;&lt;object type=&quot;3&quot; unique_id=&quot;14863&quot;&gt;&lt;property id=&quot;20148&quot; value=&quot;5&quot;/&gt;&lt;property id=&quot;20300&quot; value=&quot;Slide 31 - &amp;quot;Get your Embedded Certification!&amp;quot;&quot;/&gt;&lt;property id=&quot;20307&quot; value=&quot;367&quot;/&gt;&lt;/object&gt;&lt;object type=&quot;3&quot; unique_id=&quot;29762&quot;&gt;&lt;property id=&quot;20148&quot; value=&quot;5&quot;/&gt;&lt;property id=&quot;20300&quot; value=&quot;Slide 3 - &amp;quot;Hardware Supported by NI Linux Real-Time&amp;quot;&quot;/&gt;&lt;property id=&quot;20307&quot; value=&quot;369&quot;/&gt;&lt;/object&gt;&lt;object type=&quot;3&quot; unique_id=&quot;31470&quot;&gt;&lt;property id=&quot;20148&quot; value=&quot;5&quot;/&gt;&lt;property id=&quot;20300&quot; value=&quot;Slide 18 - &amp;quot;Simplified Connection to Real-Time Targets&amp;quot;&quot;/&gt;&lt;property id=&quot;20307&quot; value=&quot;374&quot;/&gt;&lt;/object&gt;&lt;/object&gt;&lt;object type=&quot;8&quot; unique_id=&quot;10110&quot;&gt;&lt;/object&gt;&lt;/object&gt;&lt;/database&gt;"/>
  <p:tag name="SECTOMILLISECCONVERTED" val="1"/>
</p:tagLst>
</file>

<file path=ppt/theme/theme1.xml><?xml version="1.0" encoding="utf-8"?>
<a:theme xmlns:a="http://schemas.openxmlformats.org/drawingml/2006/main" name="NIWeekTemplate2013">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xtern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NI Company Template">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themeOverride>
</file>

<file path=docProps/app.xml><?xml version="1.0" encoding="utf-8"?>
<Properties xmlns="http://schemas.openxmlformats.org/officeDocument/2006/extended-properties" xmlns:vt="http://schemas.openxmlformats.org/officeDocument/2006/docPropsVTypes">
  <Template>NIWeekTemplate2013</Template>
  <TotalTime>25930</TotalTime>
  <Words>3301</Words>
  <Application>Microsoft Office PowerPoint</Application>
  <PresentationFormat>On-screen Show (4:3)</PresentationFormat>
  <Paragraphs>481</Paragraphs>
  <Slides>43</Slides>
  <Notes>27</Notes>
  <HiddenSlides>0</HiddenSlides>
  <MMClips>0</MMClips>
  <ScaleCrop>false</ScaleCrop>
  <HeadingPairs>
    <vt:vector size="4" baseType="variant">
      <vt:variant>
        <vt:lpstr>Theme</vt:lpstr>
      </vt:variant>
      <vt:variant>
        <vt:i4>4</vt:i4>
      </vt:variant>
      <vt:variant>
        <vt:lpstr>Slide Titles</vt:lpstr>
      </vt:variant>
      <vt:variant>
        <vt:i4>43</vt:i4>
      </vt:variant>
    </vt:vector>
  </HeadingPairs>
  <TitlesOfParts>
    <vt:vector size="47" baseType="lpstr">
      <vt:lpstr>NIWeekTemplate2013</vt:lpstr>
      <vt:lpstr>External</vt:lpstr>
      <vt:lpstr>Customer Confidential</vt:lpstr>
      <vt:lpstr>NI Company Template</vt:lpstr>
      <vt:lpstr>Part 1: Introduction to NI Linux Real-Time</vt:lpstr>
      <vt:lpstr>Agenda</vt:lpstr>
      <vt:lpstr>Background &amp; Core Technology</vt:lpstr>
      <vt:lpstr>Hardware Supported by NI Linux Real-Time</vt:lpstr>
      <vt:lpstr>Slide 5</vt:lpstr>
      <vt:lpstr>NI Linux Real-Time</vt:lpstr>
      <vt:lpstr>NI Linux Real-Time</vt:lpstr>
      <vt:lpstr>NI Joins Linux Foundation as Silver Member</vt:lpstr>
      <vt:lpstr>NI Linux Real-Time Enables New Functionality</vt:lpstr>
      <vt:lpstr>File System &amp; Connectivity &amp; Basic Commands</vt:lpstr>
      <vt:lpstr>File Systems on NI Linux Real-Time</vt:lpstr>
      <vt:lpstr>NI-Auth and NI Linux Real-Time Integration</vt:lpstr>
      <vt:lpstr>Secure Shell (SSH)</vt:lpstr>
      <vt:lpstr>File Transfer: Unsecure FTP</vt:lpstr>
      <vt:lpstr>Exercise 1: Connectivity on NI Linux Real-Time</vt:lpstr>
      <vt:lpstr>Common Linux Commands</vt:lpstr>
      <vt:lpstr>Exercise 1: Connectivity on NI Linux Real-Time</vt:lpstr>
      <vt:lpstr>Flexible Development &amp; Vast Community</vt:lpstr>
      <vt:lpstr>Access the Ecosystem: Linux Package Manager</vt:lpstr>
      <vt:lpstr>Exercise 2: opkg and databases</vt:lpstr>
      <vt:lpstr>Exercise 2: opkg and databases</vt:lpstr>
      <vt:lpstr>Leveraging the Linux Community</vt:lpstr>
      <vt:lpstr>Security on NI Linux Real-Time</vt:lpstr>
      <vt:lpstr>Slide 24</vt:lpstr>
      <vt:lpstr>Support Policy</vt:lpstr>
      <vt:lpstr>Key Resources</vt:lpstr>
      <vt:lpstr>Questions?</vt:lpstr>
      <vt:lpstr>C Code Development on NI Linux RT</vt:lpstr>
      <vt:lpstr>Why C Code on cRIO?</vt:lpstr>
      <vt:lpstr>Why NOT C Code on cRIO?</vt:lpstr>
      <vt:lpstr>Outline</vt:lpstr>
      <vt:lpstr>Setting up Eclipse</vt:lpstr>
      <vt:lpstr>Setting up Eclipse</vt:lpstr>
      <vt:lpstr>“Hello World”</vt:lpstr>
      <vt:lpstr>Basic Debugging</vt:lpstr>
      <vt:lpstr>Blink the LED</vt:lpstr>
      <vt:lpstr>C FPGA Interface</vt:lpstr>
      <vt:lpstr>C FPGA Interface</vt:lpstr>
      <vt:lpstr>Multi-threading using pthread</vt:lpstr>
      <vt:lpstr>Multi-threading using pthread</vt:lpstr>
      <vt:lpstr>Native Compile</vt:lpstr>
      <vt:lpstr>Leftovers</vt:lpstr>
      <vt:lpstr>Questions</vt:lpstr>
    </vt:vector>
  </TitlesOfParts>
  <Company>National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dcobb</dc:creator>
  <cp:lastModifiedBy>dyagow</cp:lastModifiedBy>
  <cp:revision>285</cp:revision>
  <dcterms:created xsi:type="dcterms:W3CDTF">2013-04-16T20:59:35Z</dcterms:created>
  <dcterms:modified xsi:type="dcterms:W3CDTF">2015-03-05T22:00:18Z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2</vt:lpwstr>
  </property>
  <property fmtid="{D5CDD505-2E9C-101B-9397-08002B2CF9AE}" pid="3" name="Jive_VersionGuid">
    <vt:lpwstr>ddeba9e1-d181-40ab-87e3-488e5c93967d</vt:lpwstr>
  </property>
  <property fmtid="{D5CDD505-2E9C-101B-9397-08002B2CF9AE}" pid="4" name="Offisync_UniqueId">
    <vt:lpwstr>224427</vt:lpwstr>
  </property>
  <property fmtid="{D5CDD505-2E9C-101B-9397-08002B2CF9AE}" pid="5" name="Offisync_ServerID">
    <vt:lpwstr>638648a1-17a2-40fc-9ade-fdecfab97907</vt:lpwstr>
  </property>
  <property fmtid="{D5CDD505-2E9C-101B-9397-08002B2CF9AE}" pid="6" name="Jive_LatestUserAccountName">
    <vt:lpwstr>deborah.yagow@ni.com</vt:lpwstr>
  </property>
  <property fmtid="{D5CDD505-2E9C-101B-9397-08002B2CF9AE}" pid="7" name="Offisync_ProviderInitializationData">
    <vt:lpwstr>https://nitalk.jiveon.com</vt:lpwstr>
  </property>
</Properties>
</file>